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61" r:id="rId2"/>
    <p:sldId id="259" r:id="rId3"/>
    <p:sldId id="267" r:id="rId4"/>
    <p:sldId id="272" r:id="rId5"/>
    <p:sldId id="269" r:id="rId6"/>
    <p:sldId id="266" r:id="rId7"/>
    <p:sldId id="271" r:id="rId8"/>
    <p:sldId id="273" r:id="rId9"/>
    <p:sldId id="275" r:id="rId10"/>
    <p:sldId id="279" r:id="rId11"/>
    <p:sldId id="276" r:id="rId12"/>
    <p:sldId id="281" r:id="rId13"/>
    <p:sldId id="280" r:id="rId14"/>
    <p:sldId id="282" r:id="rId15"/>
    <p:sldId id="375" r:id="rId16"/>
    <p:sldId id="268" r:id="rId17"/>
    <p:sldId id="284" r:id="rId18"/>
    <p:sldId id="285" r:id="rId19"/>
    <p:sldId id="286" r:id="rId20"/>
    <p:sldId id="350" r:id="rId21"/>
    <p:sldId id="371" r:id="rId22"/>
    <p:sldId id="355" r:id="rId23"/>
    <p:sldId id="373" r:id="rId24"/>
    <p:sldId id="352" r:id="rId25"/>
    <p:sldId id="382" r:id="rId26"/>
    <p:sldId id="374" r:id="rId27"/>
    <p:sldId id="368" r:id="rId28"/>
    <p:sldId id="369" r:id="rId29"/>
    <p:sldId id="344" r:id="rId30"/>
    <p:sldId id="378" r:id="rId31"/>
    <p:sldId id="379" r:id="rId32"/>
    <p:sldId id="380" r:id="rId33"/>
    <p:sldId id="381" r:id="rId34"/>
    <p:sldId id="356" r:id="rId35"/>
    <p:sldId id="348" r:id="rId36"/>
    <p:sldId id="338" r:id="rId37"/>
    <p:sldId id="339" r:id="rId38"/>
    <p:sldId id="341" r:id="rId39"/>
    <p:sldId id="353" r:id="rId40"/>
    <p:sldId id="343" r:id="rId41"/>
    <p:sldId id="361" r:id="rId42"/>
    <p:sldId id="362" r:id="rId43"/>
    <p:sldId id="358" r:id="rId44"/>
    <p:sldId id="359" r:id="rId45"/>
    <p:sldId id="360" r:id="rId46"/>
    <p:sldId id="363" r:id="rId47"/>
    <p:sldId id="364" r:id="rId48"/>
    <p:sldId id="365" r:id="rId49"/>
    <p:sldId id="366" r:id="rId50"/>
    <p:sldId id="367" r:id="rId51"/>
    <p:sldId id="342" r:id="rId52"/>
    <p:sldId id="376" r:id="rId53"/>
    <p:sldId id="377" r:id="rId54"/>
    <p:sldId id="383" r:id="rId55"/>
    <p:sldId id="384" r:id="rId56"/>
    <p:sldId id="265" r:id="rId57"/>
  </p:sldIdLst>
  <p:sldSz cx="12192000" cy="6858000"/>
  <p:notesSz cx="6858000" cy="9144000"/>
  <p:embeddedFontLst>
    <p:embeddedFont>
      <p:font typeface="Noto Sans KR Bold" panose="020B0800000000000000"/>
      <p:bold r:id="rId60"/>
    </p:embeddedFont>
    <p:embeddedFont>
      <p:font typeface="Noto Sans KR Regular" panose="020B0500000000000000"/>
      <p:regular r:id="rId61"/>
    </p:embeddedFont>
    <p:embeddedFont>
      <p:font typeface="AppleSDGothicNeoSB00" panose="02000503000000000000" pitchFamily="2" charset="-127"/>
      <p:regular r:id="rId62"/>
    </p:embeddedFont>
    <p:embeddedFont>
      <p:font typeface="AppleSDGothicNeoUL00" panose="02000503000000000000" pitchFamily="2" charset="-127"/>
      <p:regular r:id="rId63"/>
    </p:embeddedFont>
    <p:embeddedFont>
      <p:font typeface="맑은 고딕" panose="020B0503020000020004" pitchFamily="50" charset="-127"/>
      <p:regular r:id="rId64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855"/>
    <a:srgbClr val="BFBFBF"/>
    <a:srgbClr val="F2F2F2"/>
    <a:srgbClr val="FFFFFF"/>
    <a:srgbClr val="7F7F7F"/>
    <a:srgbClr val="A6A6A6"/>
    <a:srgbClr val="D9D9D9"/>
    <a:srgbClr val="FF7983"/>
    <a:srgbClr val="E6E6E6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78031" autoAdjust="0"/>
  </p:normalViewPr>
  <p:slideViewPr>
    <p:cSldViewPr snapToGrid="0" showGuides="1">
      <p:cViewPr varScale="1">
        <p:scale>
          <a:sx n="63" d="100"/>
          <a:sy n="63" d="100"/>
        </p:scale>
        <p:origin x="1286" y="67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E8E80E8-EBC5-485F-AE7E-759EB78F4F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8E26FC-173D-4EC6-991E-58C65E64E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6518A-CF54-4687-BF29-B4E4AFA92BBA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E45E58-BA68-4E5E-9124-A430C204AF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5EDB9-4596-42A3-A208-47307DF3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03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F10C0-BE8E-4936-8BE1-BBE73B50EF4F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A8B76-A16A-4726-957C-1F577E5283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28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07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트랜드 </a:t>
            </a:r>
            <a:r>
              <a:rPr lang="en-US" altLang="ko-KR" dirty="0"/>
              <a:t>– 2019</a:t>
            </a:r>
            <a:r>
              <a:rPr lang="ko-KR" altLang="en-US" dirty="0"/>
              <a:t>년</a:t>
            </a:r>
            <a:r>
              <a:rPr lang="en-US" altLang="ko-KR" dirty="0"/>
              <a:t> 9</a:t>
            </a:r>
            <a:r>
              <a:rPr lang="ko-KR" altLang="en-US" dirty="0"/>
              <a:t>월 낮음</a:t>
            </a:r>
            <a:r>
              <a:rPr lang="en-US" altLang="ko-KR" dirty="0"/>
              <a:t>, </a:t>
            </a:r>
            <a:r>
              <a:rPr lang="ko-KR" altLang="en-US" dirty="0" err="1"/>
              <a:t>우상향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감소</a:t>
            </a:r>
            <a:endParaRPr lang="en-US" altLang="ko-KR" dirty="0"/>
          </a:p>
          <a:p>
            <a:r>
              <a:rPr lang="ko-KR" altLang="en-US" dirty="0"/>
              <a:t>위클리 </a:t>
            </a:r>
            <a:r>
              <a:rPr lang="en-US" altLang="ko-KR" dirty="0"/>
              <a:t>– </a:t>
            </a:r>
            <a:r>
              <a:rPr lang="ko-KR" altLang="en-US" dirty="0"/>
              <a:t>금요일 배달건수 증가</a:t>
            </a:r>
            <a:r>
              <a:rPr lang="en-US" altLang="ko-KR" dirty="0"/>
              <a:t>, </a:t>
            </a:r>
            <a:r>
              <a:rPr lang="ko-KR" altLang="en-US" dirty="0"/>
              <a:t>일요일 배달감소 </a:t>
            </a:r>
            <a:r>
              <a:rPr lang="ko-KR" altLang="en-US" dirty="0" err="1"/>
              <a:t>수욜</a:t>
            </a:r>
            <a:endParaRPr lang="en-US" altLang="ko-KR" dirty="0"/>
          </a:p>
          <a:p>
            <a:r>
              <a:rPr lang="ko-KR" altLang="en-US" dirty="0"/>
              <a:t>데일리 </a:t>
            </a:r>
            <a:r>
              <a:rPr lang="en-US" altLang="ko-KR" dirty="0"/>
              <a:t>1</a:t>
            </a:r>
            <a:r>
              <a:rPr lang="ko-KR" altLang="en-US" dirty="0"/>
              <a:t>순위 오후 </a:t>
            </a:r>
            <a:r>
              <a:rPr lang="en-US" altLang="ko-KR" dirty="0"/>
              <a:t>6</a:t>
            </a:r>
            <a:r>
              <a:rPr lang="ko-KR" altLang="en-US" dirty="0"/>
              <a:t>시</a:t>
            </a:r>
            <a:r>
              <a:rPr lang="en-US" altLang="ko-KR" dirty="0"/>
              <a:t>-7</a:t>
            </a:r>
            <a:r>
              <a:rPr lang="ko-KR" altLang="en-US" dirty="0"/>
              <a:t>시 </a:t>
            </a:r>
            <a:r>
              <a:rPr lang="en-US" altLang="ko-KR" dirty="0"/>
              <a:t>2</a:t>
            </a:r>
            <a:r>
              <a:rPr lang="ko-KR" altLang="en-US" dirty="0"/>
              <a:t>순위 </a:t>
            </a:r>
            <a:r>
              <a:rPr lang="en-US" altLang="ko-KR" dirty="0"/>
              <a:t>11</a:t>
            </a:r>
            <a:r>
              <a:rPr lang="ko-KR" altLang="en-US" dirty="0"/>
              <a:t>시 </a:t>
            </a:r>
            <a:r>
              <a:rPr lang="en-US" altLang="ko-KR" dirty="0"/>
              <a:t>12</a:t>
            </a:r>
            <a:r>
              <a:rPr lang="ko-KR" altLang="en-US" dirty="0"/>
              <a:t>시</a:t>
            </a:r>
            <a:r>
              <a:rPr lang="en-US" altLang="ko-KR" dirty="0"/>
              <a:t>, 3</a:t>
            </a:r>
            <a:r>
              <a:rPr lang="ko-KR" altLang="en-US" dirty="0"/>
              <a:t>순위 </a:t>
            </a:r>
            <a:r>
              <a:rPr lang="en-US" altLang="ko-KR" dirty="0"/>
              <a:t>00</a:t>
            </a:r>
            <a:r>
              <a:rPr lang="ko-KR" altLang="en-US" dirty="0"/>
              <a:t>시</a:t>
            </a:r>
            <a:r>
              <a:rPr lang="en-US" altLang="ko-KR" dirty="0"/>
              <a:t>, 4</a:t>
            </a:r>
            <a:r>
              <a:rPr lang="ko-KR" altLang="en-US" dirty="0"/>
              <a:t>시</a:t>
            </a:r>
            <a:r>
              <a:rPr lang="en-US" altLang="ko-KR" dirty="0"/>
              <a:t>-5</a:t>
            </a:r>
            <a:r>
              <a:rPr lang="ko-KR" altLang="en-US" dirty="0"/>
              <a:t>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658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146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Daily – </a:t>
            </a:r>
            <a:r>
              <a:rPr lang="ko-KR" altLang="en-US" dirty="0"/>
              <a:t>새벽 </a:t>
            </a:r>
            <a:r>
              <a:rPr lang="en-US" altLang="ko-KR" dirty="0"/>
              <a:t>4</a:t>
            </a:r>
            <a:r>
              <a:rPr lang="ko-KR" altLang="en-US" dirty="0"/>
              <a:t>시</a:t>
            </a:r>
            <a:r>
              <a:rPr lang="en-US" altLang="ko-KR" dirty="0"/>
              <a:t>-5</a:t>
            </a:r>
            <a:r>
              <a:rPr lang="ko-KR" altLang="en-US" dirty="0"/>
              <a:t>시 배달건수 낮음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70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도 </a:t>
            </a:r>
            <a:r>
              <a:rPr lang="en-US" altLang="ko-KR" dirty="0"/>
              <a:t>6</a:t>
            </a:r>
            <a:r>
              <a:rPr lang="ko-KR" altLang="en-US" dirty="0"/>
              <a:t>도 배달건수 상승</a:t>
            </a:r>
            <a:endParaRPr lang="en-US" altLang="ko-KR" dirty="0"/>
          </a:p>
          <a:p>
            <a:r>
              <a:rPr lang="en-US" altLang="ko-KR" dirty="0"/>
              <a:t>11</a:t>
            </a:r>
            <a:r>
              <a:rPr lang="ko-KR" altLang="en-US" dirty="0"/>
              <a:t>도</a:t>
            </a:r>
            <a:r>
              <a:rPr lang="en-US" altLang="ko-KR" dirty="0"/>
              <a:t>-16</a:t>
            </a:r>
            <a:r>
              <a:rPr lang="ko-KR" altLang="en-US" dirty="0"/>
              <a:t>도 </a:t>
            </a:r>
            <a:r>
              <a:rPr lang="ko-KR" altLang="en-US" dirty="0" err="1"/>
              <a:t>일경우</a:t>
            </a:r>
            <a:r>
              <a:rPr lang="ko-KR" altLang="en-US" dirty="0"/>
              <a:t> 대체로 배달 주문건수가 </a:t>
            </a:r>
            <a:r>
              <a:rPr lang="ko-KR" altLang="en-US" dirty="0" err="1"/>
              <a:t>줄어듬</a:t>
            </a:r>
            <a:endParaRPr lang="en-US" altLang="ko-KR" dirty="0"/>
          </a:p>
          <a:p>
            <a:r>
              <a:rPr lang="en-US" altLang="ko-KR" dirty="0"/>
              <a:t>22</a:t>
            </a:r>
            <a:r>
              <a:rPr lang="ko-KR" altLang="en-US" dirty="0"/>
              <a:t>도 </a:t>
            </a:r>
            <a:r>
              <a:rPr lang="en-US" altLang="ko-KR" dirty="0"/>
              <a:t>– 24</a:t>
            </a:r>
            <a:r>
              <a:rPr lang="ko-KR" altLang="en-US" dirty="0"/>
              <a:t>도 일 경우 대체로 배달 주문건수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64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기온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높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분식배달건수가 감소하고</a:t>
            </a:r>
            <a:r>
              <a:rPr lang="en-US" altLang="ko-KR" dirty="0"/>
              <a:t>, </a:t>
            </a:r>
            <a:r>
              <a:rPr lang="ko-KR" altLang="en-US" dirty="0"/>
              <a:t>카페</a:t>
            </a:r>
            <a:r>
              <a:rPr lang="en-US" altLang="ko-KR" dirty="0"/>
              <a:t>/</a:t>
            </a:r>
            <a:r>
              <a:rPr lang="ko-KR" altLang="en-US" dirty="0"/>
              <a:t>디저트 기온 높을 수록 배달건수가 증가함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625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주황색 </a:t>
            </a:r>
            <a:r>
              <a:rPr lang="en-US" altLang="ko-KR" dirty="0"/>
              <a:t>: </a:t>
            </a:r>
            <a:r>
              <a:rPr lang="ko-KR" altLang="en-US" dirty="0"/>
              <a:t>강수</a:t>
            </a:r>
            <a:r>
              <a:rPr lang="en-US" altLang="ko-KR" dirty="0"/>
              <a:t>x -&gt; </a:t>
            </a:r>
            <a:r>
              <a:rPr lang="ko-KR" altLang="en-US" dirty="0"/>
              <a:t>주로 </a:t>
            </a:r>
            <a:r>
              <a:rPr lang="ko-KR" altLang="en-US" dirty="0" err="1"/>
              <a:t>습도값</a:t>
            </a:r>
            <a:r>
              <a:rPr lang="ko-KR" altLang="en-US" dirty="0"/>
              <a:t> 낮음</a:t>
            </a:r>
            <a:endParaRPr lang="en-US" altLang="ko-KR" dirty="0"/>
          </a:p>
          <a:p>
            <a:r>
              <a:rPr lang="ko-KR" altLang="en-US" dirty="0"/>
              <a:t>파란색 </a:t>
            </a:r>
            <a:r>
              <a:rPr lang="en-US" altLang="ko-KR" dirty="0"/>
              <a:t>: </a:t>
            </a:r>
            <a:r>
              <a:rPr lang="ko-KR" altLang="en-US" dirty="0"/>
              <a:t>강수</a:t>
            </a:r>
            <a:r>
              <a:rPr lang="en-US" altLang="ko-KR" dirty="0"/>
              <a:t>o -&gt; </a:t>
            </a:r>
            <a:r>
              <a:rPr lang="ko-KR" altLang="en-US" dirty="0"/>
              <a:t>주로 </a:t>
            </a:r>
            <a:r>
              <a:rPr lang="ko-KR" altLang="en-US" dirty="0" err="1"/>
              <a:t>습도값</a:t>
            </a:r>
            <a:r>
              <a:rPr lang="ko-KR" altLang="en-US" dirty="0"/>
              <a:t> 높음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485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파란색 </a:t>
            </a:r>
            <a:r>
              <a:rPr lang="ko-KR" altLang="en-US" dirty="0" err="1"/>
              <a:t>습도값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한식</a:t>
            </a:r>
            <a:r>
              <a:rPr lang="en-US" altLang="ko-KR" dirty="0"/>
              <a:t>, </a:t>
            </a:r>
            <a:r>
              <a:rPr lang="ko-KR" altLang="en-US" dirty="0"/>
              <a:t>분식의 비율이 높음</a:t>
            </a:r>
            <a:endParaRPr lang="en-US" altLang="ko-KR" dirty="0"/>
          </a:p>
          <a:p>
            <a:r>
              <a:rPr lang="ko-KR" altLang="en-US" dirty="0"/>
              <a:t>주황색 </a:t>
            </a:r>
            <a:r>
              <a:rPr lang="ko-KR" altLang="en-US" dirty="0" err="1"/>
              <a:t>습도값</a:t>
            </a:r>
            <a:r>
              <a:rPr lang="ko-KR" altLang="en-US" dirty="0"/>
              <a:t> </a:t>
            </a:r>
            <a:r>
              <a:rPr lang="en-US" altLang="ko-KR" dirty="0"/>
              <a:t>0.6</a:t>
            </a:r>
            <a:r>
              <a:rPr lang="ko-KR" altLang="en-US" dirty="0"/>
              <a:t>이하 </a:t>
            </a:r>
            <a:r>
              <a:rPr lang="en-US" altLang="ko-KR" dirty="0"/>
              <a:t>: </a:t>
            </a:r>
            <a:r>
              <a:rPr lang="ko-KR" altLang="en-US" dirty="0" err="1"/>
              <a:t>족발</a:t>
            </a:r>
            <a:r>
              <a:rPr lang="en-US" altLang="ko-KR" dirty="0"/>
              <a:t>/</a:t>
            </a:r>
            <a:r>
              <a:rPr lang="ko-KR" altLang="en-US" dirty="0"/>
              <a:t>보쌈</a:t>
            </a:r>
            <a:r>
              <a:rPr lang="en-US" altLang="ko-KR" dirty="0"/>
              <a:t>, </a:t>
            </a:r>
            <a:r>
              <a:rPr lang="ko-KR" altLang="en-US" dirty="0"/>
              <a:t>패스트푸드</a:t>
            </a:r>
            <a:r>
              <a:rPr lang="en-US" altLang="ko-KR" dirty="0"/>
              <a:t>, </a:t>
            </a:r>
            <a:r>
              <a:rPr lang="ko-KR" altLang="en-US" dirty="0"/>
              <a:t>피자의 비율이 높음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85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월에 주문건수가 많고</a:t>
            </a:r>
            <a:r>
              <a:rPr lang="en-US" altLang="ko-KR" dirty="0"/>
              <a:t>, 8,9</a:t>
            </a:r>
            <a:r>
              <a:rPr lang="ko-KR" altLang="en-US" dirty="0"/>
              <a:t>월에 배달건수가 줄어듦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570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/>
              <a:t>앞에 그래프를 </a:t>
            </a:r>
            <a:r>
              <a:rPr lang="ko-KR" altLang="en-US" sz="1000" dirty="0" err="1"/>
              <a:t>종합했을때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분식 </a:t>
            </a:r>
            <a:r>
              <a:rPr lang="en-US" altLang="ko-KR" sz="1000" dirty="0"/>
              <a:t>: &lt;‘</a:t>
            </a:r>
            <a:r>
              <a:rPr lang="ko-KR" altLang="en-US" sz="1000" dirty="0" err="1"/>
              <a:t>기온낮음</a:t>
            </a:r>
            <a:r>
              <a:rPr lang="en-US" altLang="ko-KR" sz="1000" dirty="0"/>
              <a:t>’&gt;, </a:t>
            </a:r>
            <a:r>
              <a:rPr lang="ko-KR" altLang="en-US" sz="1000" dirty="0" err="1"/>
              <a:t>강수없음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습도높음</a:t>
            </a:r>
            <a:r>
              <a:rPr lang="ko-KR" altLang="en-US" sz="1000" dirty="0"/>
              <a:t> </a:t>
            </a:r>
            <a:r>
              <a:rPr lang="en-US" altLang="ko-KR" sz="1000" dirty="0"/>
              <a:t>=&gt; </a:t>
            </a:r>
            <a:r>
              <a:rPr lang="ko-KR" altLang="en-US" sz="1000" dirty="0"/>
              <a:t>봄</a:t>
            </a:r>
            <a:r>
              <a:rPr lang="en-US" altLang="ko-KR" sz="1000" dirty="0"/>
              <a:t>, </a:t>
            </a:r>
            <a:r>
              <a:rPr lang="ko-KR" altLang="en-US" sz="1000" dirty="0"/>
              <a:t>가을 높음</a:t>
            </a:r>
            <a:r>
              <a:rPr lang="en-US" altLang="ko-KR" sz="1000" dirty="0"/>
              <a:t>, </a:t>
            </a:r>
            <a:r>
              <a:rPr lang="ko-KR" altLang="en-US" sz="1000" dirty="0"/>
              <a:t>여름 낮음</a:t>
            </a:r>
            <a:r>
              <a:rPr lang="en-US" altLang="ko-KR" sz="1000" dirty="0"/>
              <a:t>(</a:t>
            </a:r>
            <a:r>
              <a:rPr lang="ko-KR" altLang="en-US" sz="1000" dirty="0"/>
              <a:t>기온에 영향 많음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한식 </a:t>
            </a:r>
            <a:r>
              <a:rPr lang="en-US" altLang="ko-KR" sz="1000" dirty="0"/>
              <a:t>: </a:t>
            </a:r>
            <a:r>
              <a:rPr lang="ko-KR" altLang="en-US" sz="1000" dirty="0"/>
              <a:t>기온 높음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강수있음</a:t>
            </a:r>
            <a:r>
              <a:rPr lang="en-US" altLang="ko-KR" sz="1000" dirty="0"/>
              <a:t>, &lt;‘</a:t>
            </a:r>
            <a:r>
              <a:rPr lang="ko-KR" altLang="en-US" sz="1000" dirty="0"/>
              <a:t>습도 높음</a:t>
            </a:r>
            <a:r>
              <a:rPr lang="en-US" altLang="ko-KR" sz="1000" dirty="0"/>
              <a:t>’&gt;</a:t>
            </a:r>
            <a:r>
              <a:rPr lang="ko-KR" altLang="en-US" sz="1000" dirty="0"/>
              <a:t> </a:t>
            </a:r>
            <a:r>
              <a:rPr lang="en-US" altLang="ko-KR" sz="1000" dirty="0"/>
              <a:t>=&gt; </a:t>
            </a:r>
            <a:r>
              <a:rPr lang="ko-KR" altLang="en-US" sz="1000" dirty="0"/>
              <a:t>여름 예측 </a:t>
            </a:r>
          </a:p>
          <a:p>
            <a:r>
              <a:rPr lang="ko-KR" altLang="en-US" sz="1000" dirty="0"/>
              <a:t>카페</a:t>
            </a:r>
            <a:r>
              <a:rPr lang="en-US" altLang="ko-KR" sz="1000" dirty="0"/>
              <a:t>/</a:t>
            </a:r>
            <a:r>
              <a:rPr lang="ko-KR" altLang="en-US" sz="1000" dirty="0"/>
              <a:t>디저트 </a:t>
            </a:r>
            <a:r>
              <a:rPr lang="en-US" altLang="ko-KR" sz="1000" dirty="0"/>
              <a:t>: </a:t>
            </a:r>
            <a:r>
              <a:rPr lang="ko-KR" altLang="en-US" sz="1000" dirty="0"/>
              <a:t>기온 높고</a:t>
            </a:r>
            <a:r>
              <a:rPr lang="en-US" altLang="ko-KR" sz="1000" dirty="0"/>
              <a:t>, &lt;‘</a:t>
            </a:r>
            <a:r>
              <a:rPr lang="ko-KR" altLang="en-US" sz="1000" dirty="0"/>
              <a:t>강수는 없고</a:t>
            </a:r>
            <a:r>
              <a:rPr lang="en-US" altLang="ko-KR" sz="1000" dirty="0"/>
              <a:t>’&gt;, </a:t>
            </a:r>
            <a:r>
              <a:rPr lang="ko-KR" altLang="en-US" sz="1000" dirty="0"/>
              <a:t>습도 </a:t>
            </a:r>
            <a:r>
              <a:rPr lang="ko-KR" altLang="en-US" sz="1000" dirty="0" err="1"/>
              <a:t>높을때</a:t>
            </a:r>
            <a:r>
              <a:rPr lang="en-US" altLang="ko-KR" sz="1000" dirty="0"/>
              <a:t> =&gt; </a:t>
            </a:r>
            <a:r>
              <a:rPr lang="ko-KR" altLang="en-US" sz="1000" dirty="0"/>
              <a:t>여름</a:t>
            </a:r>
            <a:r>
              <a:rPr lang="en-US" altLang="ko-KR" sz="1000" dirty="0"/>
              <a:t>~</a:t>
            </a:r>
            <a:r>
              <a:rPr lang="ko-KR" altLang="en-US" sz="1000" dirty="0"/>
              <a:t>가을에 매우 높음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181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지역 배달건수 합계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상위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 업종 채택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시각화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인천 부평구 </a:t>
            </a:r>
            <a:endParaRPr lang="en-US" altLang="ko-KR" dirty="0"/>
          </a:p>
          <a:p>
            <a:r>
              <a:rPr lang="ko-KR" altLang="en-US" dirty="0"/>
              <a:t>계절 </a:t>
            </a:r>
            <a:r>
              <a:rPr lang="en-US" altLang="ko-KR" dirty="0"/>
              <a:t>– </a:t>
            </a:r>
            <a:r>
              <a:rPr lang="ko-KR" altLang="en-US" dirty="0"/>
              <a:t>모든 배달업종 여름 </a:t>
            </a:r>
            <a:r>
              <a:rPr lang="ko-KR" altLang="en-US" dirty="0" err="1"/>
              <a:t>높</a:t>
            </a:r>
            <a:r>
              <a:rPr lang="en-US" altLang="ko-KR" dirty="0"/>
              <a:t>, </a:t>
            </a:r>
            <a:r>
              <a:rPr lang="ko-KR" altLang="en-US" dirty="0"/>
              <a:t>가을 낮</a:t>
            </a:r>
            <a:r>
              <a:rPr lang="en-US" altLang="ko-KR" dirty="0"/>
              <a:t>//</a:t>
            </a:r>
            <a:r>
              <a:rPr lang="ko-KR" altLang="en-US" dirty="0"/>
              <a:t> </a:t>
            </a:r>
            <a:r>
              <a:rPr lang="ko-KR" altLang="en-US" dirty="0" err="1"/>
              <a:t>카페디저트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가을 </a:t>
            </a:r>
            <a:r>
              <a:rPr lang="ko-KR" altLang="en-US" dirty="0" err="1"/>
              <a:t>높</a:t>
            </a:r>
            <a:endParaRPr lang="en-US" altLang="ko-KR" dirty="0"/>
          </a:p>
          <a:p>
            <a:r>
              <a:rPr lang="ko-KR" altLang="en-US" dirty="0"/>
              <a:t>요일 </a:t>
            </a:r>
            <a:r>
              <a:rPr lang="en-US" altLang="ko-KR" dirty="0"/>
              <a:t>– </a:t>
            </a:r>
            <a:r>
              <a:rPr lang="ko-KR" altLang="en-US" dirty="0" err="1"/>
              <a:t>금욜</a:t>
            </a:r>
            <a:r>
              <a:rPr lang="ko-KR" altLang="en-US" dirty="0"/>
              <a:t> 부터 주말까지 상승</a:t>
            </a:r>
            <a:endParaRPr lang="en-US" altLang="ko-KR" dirty="0"/>
          </a:p>
          <a:p>
            <a:r>
              <a:rPr lang="ko-KR" altLang="en-US" dirty="0"/>
              <a:t>시간 </a:t>
            </a:r>
            <a:r>
              <a:rPr lang="en-US" altLang="ko-KR" dirty="0"/>
              <a:t>– </a:t>
            </a:r>
            <a:r>
              <a:rPr lang="ko-KR" altLang="en-US" dirty="0"/>
              <a:t>패스트푸드 </a:t>
            </a:r>
            <a:r>
              <a:rPr lang="en-US" altLang="ko-KR" dirty="0"/>
              <a:t>11</a:t>
            </a:r>
            <a:r>
              <a:rPr lang="ko-KR" altLang="en-US" dirty="0"/>
              <a:t>시</a:t>
            </a:r>
            <a:r>
              <a:rPr lang="en-US" altLang="ko-KR" dirty="0"/>
              <a:t>~12</a:t>
            </a:r>
            <a:r>
              <a:rPr lang="ko-KR" altLang="en-US" dirty="0"/>
              <a:t>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0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083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부평구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봄</a:t>
            </a:r>
            <a:r>
              <a:rPr lang="en-US" altLang="ko-KR" dirty="0"/>
              <a:t>, </a:t>
            </a:r>
            <a:r>
              <a:rPr lang="ko-KR" altLang="en-US" dirty="0"/>
              <a:t>겨울 같음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여름 </a:t>
            </a:r>
            <a:r>
              <a:rPr lang="ko-KR" altLang="en-US" dirty="0" err="1"/>
              <a:t>비오는날</a:t>
            </a:r>
            <a:r>
              <a:rPr lang="ko-KR" altLang="en-US" dirty="0"/>
              <a:t> 한식 비율 높은  </a:t>
            </a:r>
            <a:endParaRPr lang="en-US" altLang="ko-KR" dirty="0"/>
          </a:p>
          <a:p>
            <a:r>
              <a:rPr lang="ko-KR" altLang="en-US" dirty="0"/>
              <a:t>가을 </a:t>
            </a:r>
            <a:r>
              <a:rPr lang="ko-KR" altLang="en-US" dirty="0" err="1"/>
              <a:t>맑은날</a:t>
            </a:r>
            <a:r>
              <a:rPr lang="ko-KR" altLang="en-US" dirty="0"/>
              <a:t> 한식 비율 높음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099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요일 </a:t>
            </a:r>
            <a:r>
              <a:rPr lang="en-US" altLang="ko-KR" dirty="0"/>
              <a:t>–</a:t>
            </a:r>
            <a:r>
              <a:rPr lang="ko-KR" altLang="en-US" dirty="0"/>
              <a:t>일 </a:t>
            </a:r>
            <a:r>
              <a:rPr lang="en-US" altLang="ko-KR" dirty="0"/>
              <a:t>, </a:t>
            </a:r>
            <a:r>
              <a:rPr lang="ko-KR" altLang="en-US" dirty="0"/>
              <a:t>강수량 값</a:t>
            </a:r>
            <a:r>
              <a:rPr lang="en-US" altLang="ko-KR" dirty="0"/>
              <a:t>- </a:t>
            </a:r>
            <a:r>
              <a:rPr lang="ko-KR" altLang="en-US" dirty="0"/>
              <a:t>강수유형명</a:t>
            </a:r>
            <a:r>
              <a:rPr lang="en-US" altLang="ko-KR" dirty="0"/>
              <a:t>, </a:t>
            </a:r>
            <a:r>
              <a:rPr lang="ko-KR" altLang="en-US" dirty="0"/>
              <a:t>계절 </a:t>
            </a:r>
            <a:r>
              <a:rPr lang="en-US" altLang="ko-KR" dirty="0"/>
              <a:t>- </a:t>
            </a:r>
            <a:r>
              <a:rPr lang="ko-KR" altLang="en-US" dirty="0" err="1"/>
              <a:t>기온값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</a:t>
            </a:r>
            <a:r>
              <a:rPr lang="en-US" altLang="ko-KR" dirty="0"/>
              <a:t>14</a:t>
            </a:r>
            <a:r>
              <a:rPr lang="ko-KR" altLang="en-US" dirty="0"/>
              <a:t>가지 업종 배달건수 예측 </a:t>
            </a:r>
            <a:r>
              <a:rPr lang="en-US" altLang="ko-KR" dirty="0"/>
              <a:t>– ad_r2/</a:t>
            </a:r>
            <a:r>
              <a:rPr lang="en-US" altLang="ko-KR" dirty="0" err="1"/>
              <a:t>pvalue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인천 </a:t>
            </a:r>
            <a:r>
              <a:rPr lang="en-US" altLang="ko-KR" dirty="0"/>
              <a:t>1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서울 </a:t>
            </a:r>
            <a:r>
              <a:rPr lang="en-US" altLang="ko-KR" dirty="0"/>
              <a:t>1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경기 </a:t>
            </a:r>
            <a:r>
              <a:rPr lang="en-US" altLang="ko-KR" dirty="0"/>
              <a:t>1</a:t>
            </a:r>
            <a:r>
              <a:rPr lang="ko-KR" altLang="en-US" dirty="0"/>
              <a:t>지역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</a:t>
            </a:r>
            <a:r>
              <a:rPr lang="en-US" altLang="ko-KR" dirty="0"/>
              <a:t>4</a:t>
            </a:r>
            <a:r>
              <a:rPr lang="ko-KR" altLang="en-US" dirty="0"/>
              <a:t>지역 보여드릴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평균 </a:t>
            </a:r>
            <a:r>
              <a:rPr lang="en-US" altLang="ko-KR" dirty="0"/>
              <a:t>ad_r2</a:t>
            </a:r>
            <a:r>
              <a:rPr lang="ko-KR" altLang="en-US" dirty="0"/>
              <a:t> </a:t>
            </a:r>
            <a:r>
              <a:rPr lang="en-US" altLang="ko-KR" dirty="0"/>
              <a:t>0.169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787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956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낮은 </a:t>
            </a:r>
            <a:r>
              <a:rPr lang="en-US" altLang="ko-KR" dirty="0"/>
              <a:t>ad_r2 </a:t>
            </a:r>
            <a:r>
              <a:rPr lang="ko-KR" altLang="en-US" dirty="0"/>
              <a:t>값을 가진 지역 </a:t>
            </a:r>
            <a:r>
              <a:rPr lang="en-US" altLang="ko-KR" dirty="0"/>
              <a:t>– </a:t>
            </a:r>
            <a:r>
              <a:rPr lang="ko-KR" altLang="en-US" dirty="0"/>
              <a:t>고양시</a:t>
            </a:r>
            <a:endParaRPr lang="en-US" altLang="ko-KR" dirty="0"/>
          </a:p>
          <a:p>
            <a:r>
              <a:rPr lang="ko-KR" altLang="en-US" dirty="0"/>
              <a:t>각 업종에 대한 지역전체의 </a:t>
            </a:r>
            <a:r>
              <a:rPr lang="en-US" altLang="ko-KR" dirty="0"/>
              <a:t>ad_r2 </a:t>
            </a:r>
            <a:r>
              <a:rPr lang="ko-KR" altLang="en-US" dirty="0"/>
              <a:t>값 평균 </a:t>
            </a:r>
            <a:r>
              <a:rPr lang="en-US" altLang="ko-KR" dirty="0"/>
              <a:t>= 0.169</a:t>
            </a:r>
          </a:p>
          <a:p>
            <a:endParaRPr lang="en-US" altLang="ko-KR" dirty="0"/>
          </a:p>
          <a:p>
            <a:r>
              <a:rPr lang="ko-KR" altLang="en-US" dirty="0"/>
              <a:t>동작구</a:t>
            </a:r>
            <a:r>
              <a:rPr lang="en-US" altLang="ko-KR" dirty="0">
                <a:effectLst/>
              </a:rPr>
              <a:t>0.090458 </a:t>
            </a:r>
            <a:r>
              <a:rPr lang="ko-KR" altLang="en-US" dirty="0"/>
              <a:t>고양시 </a:t>
            </a:r>
            <a:r>
              <a:rPr lang="en-US" altLang="ko-KR" dirty="0">
                <a:effectLst/>
              </a:rPr>
              <a:t>0.087030 </a:t>
            </a:r>
            <a:r>
              <a:rPr lang="ko-KR" altLang="en-US" dirty="0"/>
              <a:t>강서구 </a:t>
            </a:r>
            <a:r>
              <a:rPr lang="en-US" altLang="ko-KR" dirty="0">
                <a:effectLst/>
              </a:rPr>
              <a:t>0.067334</a:t>
            </a:r>
            <a:r>
              <a:rPr lang="ko-KR" altLang="en-US" dirty="0"/>
              <a:t>안양시 </a:t>
            </a:r>
            <a:r>
              <a:rPr lang="en-US" altLang="ko-KR" dirty="0">
                <a:effectLst/>
              </a:rPr>
              <a:t>0.062127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816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ad_r2 </a:t>
            </a:r>
            <a:r>
              <a:rPr lang="ko-KR" altLang="en-US" dirty="0"/>
              <a:t>평균 상위 </a:t>
            </a:r>
            <a:r>
              <a:rPr lang="en-US" altLang="ko-KR" dirty="0"/>
              <a:t>10</a:t>
            </a:r>
            <a:r>
              <a:rPr lang="ko-KR" altLang="en-US" dirty="0"/>
              <a:t>종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지역별 </a:t>
            </a:r>
            <a:r>
              <a:rPr lang="en-US" altLang="ko-KR" dirty="0"/>
              <a:t>ad_r2 </a:t>
            </a:r>
            <a:r>
              <a:rPr lang="ko-KR" altLang="en-US" dirty="0"/>
              <a:t>값 평균 </a:t>
            </a:r>
            <a:r>
              <a:rPr lang="en-US" altLang="ko-KR" dirty="0"/>
              <a:t>= 0.168</a:t>
            </a:r>
          </a:p>
          <a:p>
            <a:r>
              <a:rPr lang="ko-KR" altLang="en-US" dirty="0"/>
              <a:t>업종별 </a:t>
            </a:r>
            <a:r>
              <a:rPr lang="en-US" altLang="ko-KR" dirty="0"/>
              <a:t>ad_r2</a:t>
            </a:r>
            <a:r>
              <a:rPr lang="ko-KR" altLang="en-US" dirty="0"/>
              <a:t> 값 평균 </a:t>
            </a:r>
            <a:r>
              <a:rPr lang="en-US" altLang="ko-KR" dirty="0"/>
              <a:t>= 0.169</a:t>
            </a:r>
          </a:p>
          <a:p>
            <a:endParaRPr lang="en-US" altLang="ko-KR" dirty="0"/>
          </a:p>
          <a:p>
            <a:r>
              <a:rPr lang="ko-KR" altLang="en-US" dirty="0"/>
              <a:t>배달건수 합계 </a:t>
            </a:r>
            <a:r>
              <a:rPr lang="en-US" altLang="ko-KR" dirty="0"/>
              <a:t>== </a:t>
            </a:r>
            <a:r>
              <a:rPr lang="ko-KR" altLang="en-US" dirty="0"/>
              <a:t>데이터 多 </a:t>
            </a:r>
            <a:r>
              <a:rPr lang="en-US" altLang="ko-KR" dirty="0">
                <a:sym typeface="Wingdings" panose="05000000000000000000" pitchFamily="2" charset="2"/>
              </a:rPr>
              <a:t> ad_r2 </a:t>
            </a:r>
            <a:r>
              <a:rPr lang="ko-KR" altLang="en-US" dirty="0">
                <a:sym typeface="Wingdings" panose="05000000000000000000" pitchFamily="2" charset="2"/>
              </a:rPr>
              <a:t>높음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예외 </a:t>
            </a:r>
            <a:r>
              <a:rPr lang="en-US" altLang="ko-KR" dirty="0"/>
              <a:t>– </a:t>
            </a:r>
            <a:r>
              <a:rPr lang="ko-KR" altLang="en-US" dirty="0"/>
              <a:t>고양시 </a:t>
            </a:r>
            <a:r>
              <a:rPr lang="en-US" altLang="ko-KR" dirty="0"/>
              <a:t>- </a:t>
            </a:r>
            <a:r>
              <a:rPr lang="ko-KR" altLang="en-US" dirty="0">
                <a:sym typeface="Wingdings" panose="05000000000000000000" pitchFamily="2" charset="2"/>
              </a:rPr>
              <a:t>날씨의 변화와 </a:t>
            </a:r>
            <a:r>
              <a:rPr lang="ko-KR" altLang="en-US" dirty="0" err="1">
                <a:sym typeface="Wingdings" panose="05000000000000000000" pitchFamily="2" charset="2"/>
              </a:rPr>
              <a:t>관련없음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**</a:t>
            </a:r>
            <a:r>
              <a:rPr lang="ko-KR" altLang="en-US" dirty="0">
                <a:sym typeface="Wingdings" panose="05000000000000000000" pitchFamily="2" charset="2"/>
              </a:rPr>
              <a:t>결론 </a:t>
            </a:r>
            <a:r>
              <a:rPr lang="ko-KR" altLang="en-US" dirty="0" err="1">
                <a:sym typeface="Wingdings" panose="05000000000000000000" pitchFamily="2" charset="2"/>
              </a:rPr>
              <a:t>되는지역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안되는지역</a:t>
            </a:r>
            <a:r>
              <a:rPr lang="ko-KR" altLang="en-US" dirty="0">
                <a:sym typeface="Wingdings" panose="05000000000000000000" pitchFamily="2" charset="2"/>
              </a:rPr>
              <a:t> 나눠서 </a:t>
            </a:r>
            <a:r>
              <a:rPr lang="ko-KR" altLang="en-US" dirty="0" err="1">
                <a:sym typeface="Wingdings" panose="05000000000000000000" pitchFamily="2" charset="2"/>
              </a:rPr>
              <a:t>말해주기만하기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차후 과제로 남겨두기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anose="05000000000000000000" pitchFamily="2" charset="2"/>
              </a:rPr>
              <a:t>** </a:t>
            </a:r>
            <a:r>
              <a:rPr lang="ko-KR" altLang="en-US" dirty="0" err="1">
                <a:sym typeface="Wingdings" panose="05000000000000000000" pitchFamily="2" charset="2"/>
              </a:rPr>
              <a:t>관련있을때</a:t>
            </a:r>
            <a:r>
              <a:rPr lang="ko-KR" altLang="en-US" dirty="0">
                <a:sym typeface="Wingdings" panose="05000000000000000000" pitchFamily="2" charset="2"/>
              </a:rPr>
              <a:t> 왜 있는지를 </a:t>
            </a:r>
            <a:r>
              <a:rPr lang="ko-KR" altLang="en-US" dirty="0" err="1">
                <a:sym typeface="Wingdings" panose="05000000000000000000" pitchFamily="2" charset="2"/>
              </a:rPr>
              <a:t>밝히는게</a:t>
            </a:r>
            <a:r>
              <a:rPr lang="ko-KR" altLang="en-US" dirty="0">
                <a:sym typeface="Wingdings" panose="05000000000000000000" pitchFamily="2" charset="2"/>
              </a:rPr>
              <a:t> 중요함 </a:t>
            </a:r>
            <a:r>
              <a:rPr lang="en-US" altLang="ko-KR" dirty="0">
                <a:sym typeface="Wingdings" panose="05000000000000000000" pitchFamily="2" charset="2"/>
              </a:rPr>
              <a:t>--&gt; </a:t>
            </a:r>
            <a:r>
              <a:rPr lang="ko-KR" altLang="en-US" dirty="0">
                <a:sym typeface="Wingdings" panose="05000000000000000000" pitchFamily="2" charset="2"/>
              </a:rPr>
              <a:t>지역에 사는 사람들의 선택의 문제임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316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지역특성반영 </a:t>
            </a:r>
            <a:r>
              <a:rPr lang="en-US" altLang="ko-KR" dirty="0"/>
              <a:t>- </a:t>
            </a:r>
            <a:r>
              <a:rPr lang="ko-KR" altLang="en-US" dirty="0"/>
              <a:t>지역세분화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가장 많은 배달</a:t>
            </a:r>
            <a:r>
              <a:rPr lang="en-US" altLang="ko-KR" dirty="0"/>
              <a:t> -  </a:t>
            </a:r>
            <a:r>
              <a:rPr lang="ko-KR" altLang="en-US" dirty="0"/>
              <a:t>분류 </a:t>
            </a:r>
            <a:r>
              <a:rPr lang="en-US" altLang="ko-KR" dirty="0"/>
              <a:t>- </a:t>
            </a:r>
            <a:r>
              <a:rPr lang="ko-KR" altLang="en-US" dirty="0"/>
              <a:t>분류모델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3.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838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지역특성을 살려 각 세부 지역에 대한 모델링을 </a:t>
            </a:r>
            <a:r>
              <a:rPr lang="ko-KR" altLang="en-US" dirty="0" err="1"/>
              <a:t>하는것으로</a:t>
            </a:r>
            <a:r>
              <a:rPr lang="ko-KR" altLang="en-US" dirty="0"/>
              <a:t> 방향을 잡음</a:t>
            </a:r>
            <a:endParaRPr lang="en-US" altLang="ko-KR" dirty="0"/>
          </a:p>
          <a:p>
            <a:r>
              <a:rPr lang="en-US" altLang="ko-KR" dirty="0"/>
              <a:t>10000 </a:t>
            </a:r>
            <a:r>
              <a:rPr lang="ko-KR" altLang="en-US" dirty="0"/>
              <a:t>이하</a:t>
            </a:r>
            <a:r>
              <a:rPr lang="en-US" altLang="ko-KR" dirty="0"/>
              <a:t> </a:t>
            </a:r>
            <a:r>
              <a:rPr lang="ko-KR" altLang="en-US" dirty="0"/>
              <a:t>행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Rf/ XGB</a:t>
            </a:r>
            <a:r>
              <a:rPr lang="ko-KR" altLang="en-US" dirty="0"/>
              <a:t> 도 똑같이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32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XGB</a:t>
            </a:r>
            <a:r>
              <a:rPr lang="ko-KR" altLang="en-US" dirty="0"/>
              <a:t> 도 똑같이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84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년도를 제외한 컬럼이 </a:t>
            </a:r>
            <a:r>
              <a:rPr lang="ko-KR" altLang="en-US" dirty="0" err="1"/>
              <a:t>입력값을</a:t>
            </a:r>
            <a:r>
              <a:rPr lang="ko-KR" altLang="en-US" dirty="0"/>
              <a:t> 예측함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순위부터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순위까지 반환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97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시사미래신문 </a:t>
            </a:r>
            <a:endParaRPr lang="en-US" altLang="ko-KR" dirty="0"/>
          </a:p>
          <a:p>
            <a:r>
              <a:rPr lang="ko-KR" altLang="en-US" dirty="0"/>
              <a:t>자영업 </a:t>
            </a:r>
            <a:r>
              <a:rPr lang="en-US" altLang="ko-KR" dirty="0"/>
              <a:t>500</a:t>
            </a:r>
            <a:r>
              <a:rPr lang="ko-KR" altLang="en-US" dirty="0"/>
              <a:t>명 조사</a:t>
            </a:r>
            <a:endParaRPr lang="en-US" altLang="ko-KR" dirty="0"/>
          </a:p>
          <a:p>
            <a:r>
              <a:rPr lang="ko-KR" altLang="en-US" dirty="0"/>
              <a:t>외식업 배달건수 예측 </a:t>
            </a:r>
            <a:endParaRPr lang="en-US" altLang="ko-KR" dirty="0"/>
          </a:p>
          <a:p>
            <a:r>
              <a:rPr lang="ko-KR" altLang="en-US" dirty="0"/>
              <a:t>올해 </a:t>
            </a:r>
            <a:r>
              <a:rPr lang="en-US" altLang="ko-KR" dirty="0"/>
              <a:t>3</a:t>
            </a:r>
            <a:r>
              <a:rPr lang="ko-KR" altLang="en-US" dirty="0"/>
              <a:t>월 작년대비 </a:t>
            </a:r>
            <a:r>
              <a:rPr lang="ko-KR" altLang="en-US" dirty="0" err="1"/>
              <a:t>배달앱</a:t>
            </a:r>
            <a:r>
              <a:rPr lang="en-US" altLang="ko-KR" dirty="0"/>
              <a:t>(</a:t>
            </a:r>
            <a:r>
              <a:rPr lang="ko-KR" altLang="en-US" dirty="0"/>
              <a:t>배민</a:t>
            </a:r>
            <a:r>
              <a:rPr lang="en-US" altLang="ko-KR" dirty="0"/>
              <a:t>,</a:t>
            </a:r>
            <a:r>
              <a:rPr lang="ko-KR" altLang="en-US" dirty="0"/>
              <a:t>요기요</a:t>
            </a:r>
            <a:r>
              <a:rPr lang="en-US" altLang="ko-KR" dirty="0"/>
              <a:t>, </a:t>
            </a:r>
            <a:r>
              <a:rPr lang="ko-KR" altLang="en-US" dirty="0" err="1"/>
              <a:t>쿠팡이츠</a:t>
            </a:r>
            <a:r>
              <a:rPr lang="ko-KR" altLang="en-US" dirty="0"/>
              <a:t> 사용자  </a:t>
            </a:r>
            <a:r>
              <a:rPr lang="en-US" altLang="ko-KR" dirty="0"/>
              <a:t>2898</a:t>
            </a:r>
            <a:r>
              <a:rPr lang="ko-KR" altLang="en-US" dirty="0"/>
              <a:t>만명 </a:t>
            </a:r>
            <a:r>
              <a:rPr lang="en-US" altLang="ko-KR" dirty="0"/>
              <a:t>– 634</a:t>
            </a:r>
            <a:r>
              <a:rPr lang="ko-KR" altLang="en-US" dirty="0"/>
              <a:t>만명 감소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날씨데이터  </a:t>
            </a:r>
            <a:r>
              <a:rPr lang="en-US" altLang="ko-KR" dirty="0"/>
              <a:t>- </a:t>
            </a:r>
            <a:r>
              <a:rPr lang="ko-KR" altLang="en-US" dirty="0"/>
              <a:t>외식업 배달 인기업종을 예측</a:t>
            </a:r>
            <a:r>
              <a:rPr lang="en-US" altLang="ko-KR" dirty="0"/>
              <a:t>/ </a:t>
            </a:r>
            <a:r>
              <a:rPr lang="ko-KR" altLang="en-US" dirty="0" err="1"/>
              <a:t>수요예측하는</a:t>
            </a:r>
            <a:r>
              <a:rPr lang="ko-KR" altLang="en-US" dirty="0"/>
              <a:t> 모델  </a:t>
            </a:r>
            <a:r>
              <a:rPr lang="en-US" altLang="ko-KR" dirty="0"/>
              <a:t>- </a:t>
            </a:r>
            <a:r>
              <a:rPr lang="ko-KR" altLang="en-US" dirty="0"/>
              <a:t>정보제공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817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49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시군구</a:t>
            </a:r>
            <a:r>
              <a:rPr lang="ko-KR" altLang="en-US" dirty="0"/>
              <a:t> 변경</a:t>
            </a:r>
            <a:endParaRPr lang="en-US" altLang="ko-KR" dirty="0"/>
          </a:p>
          <a:p>
            <a:r>
              <a:rPr lang="ko-KR" altLang="en-US" dirty="0"/>
              <a:t>요일 및 계절 자동생성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861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XGB</a:t>
            </a:r>
            <a:r>
              <a:rPr lang="ko-KR" altLang="en-US" dirty="0"/>
              <a:t> 도 똑같이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49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XGB</a:t>
            </a:r>
            <a:r>
              <a:rPr lang="ko-KR" altLang="en-US" dirty="0"/>
              <a:t> 도 똑같이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167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XGB</a:t>
            </a:r>
            <a:r>
              <a:rPr lang="ko-KR" altLang="en-US" dirty="0"/>
              <a:t> 도 똑같이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97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XGB</a:t>
            </a:r>
            <a:r>
              <a:rPr lang="ko-KR" altLang="en-US" dirty="0"/>
              <a:t> 도 똑같이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678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XGB</a:t>
            </a:r>
            <a:r>
              <a:rPr lang="ko-KR" altLang="en-US" dirty="0"/>
              <a:t> 도 똑같이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067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XGB</a:t>
            </a:r>
            <a:r>
              <a:rPr lang="ko-KR" altLang="en-US" dirty="0"/>
              <a:t> 도 똑같이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89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XGB</a:t>
            </a:r>
            <a:r>
              <a:rPr lang="ko-KR" altLang="en-US" dirty="0"/>
              <a:t> 도 똑같이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5063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XGB</a:t>
            </a:r>
            <a:r>
              <a:rPr lang="ko-KR" altLang="en-US" dirty="0"/>
              <a:t> 도 똑같이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658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배달건수가 가장 많은 업종 선택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날씨입력 </a:t>
            </a:r>
            <a:r>
              <a:rPr lang="en-US" altLang="ko-KR" dirty="0"/>
              <a:t>– </a:t>
            </a:r>
            <a:r>
              <a:rPr lang="ko-KR" altLang="en-US" dirty="0"/>
              <a:t>분류 도출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535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89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Qwidget</a:t>
            </a:r>
            <a:r>
              <a:rPr lang="en-US" altLang="ko-KR" dirty="0"/>
              <a:t> </a:t>
            </a:r>
            <a:r>
              <a:rPr lang="ko-KR" altLang="en-US" dirty="0" err="1"/>
              <a:t>큰틀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윈도우창만들어주기</a:t>
            </a:r>
            <a:r>
              <a:rPr lang="en-US" altLang="ko-KR" dirty="0"/>
              <a:t>) </a:t>
            </a:r>
            <a:r>
              <a:rPr lang="ko-KR" altLang="en-US" dirty="0"/>
              <a:t>    </a:t>
            </a:r>
            <a:r>
              <a:rPr lang="en-US" altLang="ko-KR" dirty="0"/>
              <a:t>ex) html</a:t>
            </a:r>
            <a:r>
              <a:rPr lang="ko-KR" altLang="en-US" dirty="0"/>
              <a:t>파일 </a:t>
            </a:r>
            <a:r>
              <a:rPr lang="ko-KR" altLang="en-US" dirty="0" err="1"/>
              <a:t>나타낼때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QVBoxLayer</a:t>
            </a:r>
            <a:r>
              <a:rPr lang="en-US" altLang="ko-KR" dirty="0"/>
              <a:t> </a:t>
            </a:r>
            <a:r>
              <a:rPr lang="ko-KR" altLang="en-US" dirty="0" err="1"/>
              <a:t>작은틀</a:t>
            </a:r>
            <a:r>
              <a:rPr lang="ko-KR" altLang="en-US" dirty="0"/>
              <a:t>  구성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QVBoxLayout</a:t>
            </a:r>
            <a:r>
              <a:rPr lang="ko-KR" altLang="en-US" dirty="0"/>
              <a:t>에서 하위 </a:t>
            </a:r>
            <a:r>
              <a:rPr lang="en-US" altLang="ko-KR" dirty="0"/>
              <a:t>- </a:t>
            </a:r>
            <a:r>
              <a:rPr lang="en-US" altLang="ko-KR" dirty="0" err="1"/>
              <a:t>QWebEngineview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– </a:t>
            </a:r>
            <a:r>
              <a:rPr lang="en-US" altLang="ko-KR" dirty="0" err="1"/>
              <a:t>plotly</a:t>
            </a:r>
            <a:r>
              <a:rPr lang="ko-KR" altLang="en-US" dirty="0"/>
              <a:t>라이브러리</a:t>
            </a:r>
            <a:r>
              <a:rPr lang="en-US" altLang="ko-KR" dirty="0"/>
              <a:t>/ </a:t>
            </a:r>
            <a:r>
              <a:rPr lang="en-US" altLang="ko-KR" dirty="0" err="1"/>
              <a:t>to_html</a:t>
            </a:r>
            <a:r>
              <a:rPr lang="en-US" altLang="ko-KR" dirty="0"/>
              <a:t> </a:t>
            </a:r>
            <a:r>
              <a:rPr lang="ko-KR" altLang="en-US" dirty="0"/>
              <a:t>활용해서 표현</a:t>
            </a:r>
            <a:r>
              <a:rPr lang="en-US" altLang="ko-KR" dirty="0"/>
              <a:t>) </a:t>
            </a:r>
            <a:r>
              <a:rPr lang="en-US" altLang="ko-KR" dirty="0" err="1"/>
              <a:t>QGridLayout</a:t>
            </a:r>
            <a:r>
              <a:rPr lang="en-US" altLang="ko-KR" dirty="0"/>
              <a:t>(4</a:t>
            </a:r>
            <a:r>
              <a:rPr lang="ko-KR" altLang="en-US" dirty="0"/>
              <a:t>줄</a:t>
            </a:r>
            <a:r>
              <a:rPr lang="en-US" altLang="ko-KR" dirty="0"/>
              <a:t>) , </a:t>
            </a:r>
            <a:r>
              <a:rPr lang="en-US" altLang="ko-KR" dirty="0" err="1"/>
              <a:t>QHBoxLayout</a:t>
            </a:r>
            <a:r>
              <a:rPr lang="en-US" altLang="ko-KR" dirty="0"/>
              <a:t>(</a:t>
            </a:r>
            <a:r>
              <a:rPr lang="ko-KR" altLang="en-US" dirty="0"/>
              <a:t>선택상자 </a:t>
            </a:r>
            <a:r>
              <a:rPr lang="en-US" altLang="ko-KR" dirty="0"/>
              <a:t>1</a:t>
            </a:r>
            <a:r>
              <a:rPr lang="ko-KR" altLang="en-US" dirty="0"/>
              <a:t>줄</a:t>
            </a:r>
            <a:r>
              <a:rPr lang="en-US" altLang="ko-KR" dirty="0"/>
              <a:t>, predict </a:t>
            </a:r>
            <a:r>
              <a:rPr lang="ko-KR" altLang="en-US" dirty="0" err="1"/>
              <a:t>한줄</a:t>
            </a:r>
            <a:r>
              <a:rPr lang="en-US" altLang="ko-KR" dirty="0"/>
              <a:t>) </a:t>
            </a:r>
            <a:r>
              <a:rPr lang="ko-KR" altLang="en-US" dirty="0"/>
              <a:t>으로 이루어져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GUI</a:t>
            </a:r>
            <a:r>
              <a:rPr lang="ko-KR" altLang="en-US" dirty="0"/>
              <a:t>에서 큰 틀은 </a:t>
            </a:r>
            <a:r>
              <a:rPr lang="en-US" altLang="ko-KR" dirty="0" err="1"/>
              <a:t>QWidget</a:t>
            </a:r>
            <a:r>
              <a:rPr lang="ko-KR" altLang="en-US" dirty="0"/>
              <a:t>으로 그 하위 틀은 </a:t>
            </a:r>
            <a:r>
              <a:rPr lang="en-US" altLang="ko-KR" dirty="0" err="1"/>
              <a:t>QVBoxLayout</a:t>
            </a:r>
            <a:r>
              <a:rPr lang="en-US" altLang="ko-KR" dirty="0"/>
              <a:t> </a:t>
            </a:r>
            <a:r>
              <a:rPr lang="ko-KR" altLang="en-US" dirty="0"/>
              <a:t>으로 </a:t>
            </a:r>
            <a:r>
              <a:rPr lang="ko-KR" altLang="en-US" dirty="0" err="1"/>
              <a:t>잡혀있습니다</a:t>
            </a:r>
            <a:endParaRPr lang="ko-KR" altLang="en-US" dirty="0"/>
          </a:p>
          <a:p>
            <a:r>
              <a:rPr lang="en-US" altLang="ko-KR" dirty="0" err="1"/>
              <a:t>QVBoxLayout</a:t>
            </a:r>
            <a:r>
              <a:rPr lang="ko-KR" altLang="en-US" dirty="0"/>
              <a:t>에서 하위 위젯들은 </a:t>
            </a:r>
            <a:r>
              <a:rPr lang="en-US" altLang="ko-KR" dirty="0" err="1"/>
              <a:t>QWebEngineView,QGridlayout,QHBoxLayout</a:t>
            </a:r>
            <a:r>
              <a:rPr lang="ko-KR" altLang="en-US" dirty="0"/>
              <a:t>으로 이루어져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QWebEngineView</a:t>
            </a:r>
            <a:r>
              <a:rPr lang="ko-KR" altLang="en-US" dirty="0"/>
              <a:t>는 저희가 그래프를 그릴 때 사용한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라이브러리의 </a:t>
            </a:r>
            <a:r>
              <a:rPr lang="en-US" altLang="ko-KR" dirty="0" err="1"/>
              <a:t>to_html</a:t>
            </a:r>
            <a:r>
              <a:rPr lang="en-US" altLang="ko-KR" dirty="0"/>
              <a:t> </a:t>
            </a:r>
            <a:r>
              <a:rPr lang="ko-KR" altLang="en-US" dirty="0"/>
              <a:t>메서드를 활용하기 위해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모델이 예측한 상위 </a:t>
            </a:r>
            <a:r>
              <a:rPr lang="en-US" altLang="ko-KR" dirty="0"/>
              <a:t>5</a:t>
            </a:r>
            <a:r>
              <a:rPr lang="ko-KR" altLang="en-US" dirty="0"/>
              <a:t>개 업종들이 출력되는 부분과 회귀 모델로 예측한 배달 건수 출력 부분은 </a:t>
            </a:r>
          </a:p>
          <a:p>
            <a:r>
              <a:rPr lang="ko-KR" altLang="en-US" dirty="0"/>
              <a:t>하나의 </a:t>
            </a:r>
            <a:r>
              <a:rPr lang="en-US" altLang="ko-KR" dirty="0" err="1"/>
              <a:t>QGridLayout</a:t>
            </a:r>
            <a:r>
              <a:rPr lang="ko-KR" altLang="en-US" dirty="0"/>
              <a:t>으로 </a:t>
            </a:r>
            <a:r>
              <a:rPr lang="ko-KR" altLang="en-US" dirty="0" err="1"/>
              <a:t>잡혀있습니다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대쉬보드</a:t>
            </a:r>
            <a:r>
              <a:rPr lang="ko-KR" altLang="en-US" dirty="0"/>
              <a:t> 형태로 구현</a:t>
            </a:r>
            <a:endParaRPr lang="en-US" altLang="ko-KR" dirty="0"/>
          </a:p>
          <a:p>
            <a:r>
              <a:rPr lang="en-US" altLang="ko-KR" dirty="0" err="1"/>
              <a:t>Qwidget</a:t>
            </a:r>
            <a:r>
              <a:rPr lang="en-US" altLang="ko-KR" dirty="0"/>
              <a:t> </a:t>
            </a:r>
            <a:r>
              <a:rPr lang="ko-KR" altLang="en-US" dirty="0" err="1"/>
              <a:t>큰틀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윈도우창만들어주기</a:t>
            </a:r>
            <a:r>
              <a:rPr lang="en-US" altLang="ko-KR" dirty="0"/>
              <a:t>) </a:t>
            </a:r>
            <a:r>
              <a:rPr lang="ko-KR" altLang="en-US" dirty="0"/>
              <a:t>    </a:t>
            </a:r>
            <a:r>
              <a:rPr lang="en-US" altLang="ko-KR" dirty="0"/>
              <a:t>ex) html</a:t>
            </a:r>
            <a:r>
              <a:rPr lang="ko-KR" altLang="en-US" dirty="0"/>
              <a:t>파일 </a:t>
            </a:r>
            <a:r>
              <a:rPr lang="ko-KR" altLang="en-US" dirty="0" err="1"/>
              <a:t>나타낼때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QVBoxLayer</a:t>
            </a:r>
            <a:r>
              <a:rPr lang="en-US" altLang="ko-KR" dirty="0"/>
              <a:t> </a:t>
            </a:r>
            <a:r>
              <a:rPr lang="ko-KR" altLang="en-US" dirty="0" err="1"/>
              <a:t>작은틀</a:t>
            </a:r>
            <a:r>
              <a:rPr lang="ko-KR" altLang="en-US" dirty="0"/>
              <a:t>  구성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QVBoxLayout</a:t>
            </a:r>
            <a:r>
              <a:rPr lang="ko-KR" altLang="en-US" dirty="0"/>
              <a:t>에서 하위 </a:t>
            </a:r>
            <a:r>
              <a:rPr lang="en-US" altLang="ko-KR" dirty="0"/>
              <a:t>- </a:t>
            </a:r>
            <a:r>
              <a:rPr lang="en-US" altLang="ko-KR" dirty="0" err="1"/>
              <a:t>QWebEngineview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– </a:t>
            </a:r>
            <a:r>
              <a:rPr lang="en-US" altLang="ko-KR" dirty="0" err="1"/>
              <a:t>plotly</a:t>
            </a:r>
            <a:r>
              <a:rPr lang="ko-KR" altLang="en-US" dirty="0"/>
              <a:t>라이브러리</a:t>
            </a:r>
            <a:r>
              <a:rPr lang="en-US" altLang="ko-KR" dirty="0"/>
              <a:t>/ </a:t>
            </a:r>
            <a:r>
              <a:rPr lang="en-US" altLang="ko-KR" dirty="0" err="1"/>
              <a:t>to_html</a:t>
            </a:r>
            <a:r>
              <a:rPr lang="en-US" altLang="ko-KR" dirty="0"/>
              <a:t> </a:t>
            </a:r>
            <a:r>
              <a:rPr lang="ko-KR" altLang="en-US" dirty="0"/>
              <a:t>활용해서 표현</a:t>
            </a:r>
            <a:r>
              <a:rPr lang="en-US" altLang="ko-KR" dirty="0"/>
              <a:t>) </a:t>
            </a:r>
            <a:r>
              <a:rPr lang="en-US" altLang="ko-KR" dirty="0" err="1"/>
              <a:t>QGridLayout</a:t>
            </a:r>
            <a:r>
              <a:rPr lang="en-US" altLang="ko-KR" dirty="0"/>
              <a:t>(4</a:t>
            </a:r>
            <a:r>
              <a:rPr lang="ko-KR" altLang="en-US" dirty="0"/>
              <a:t>줄</a:t>
            </a:r>
            <a:r>
              <a:rPr lang="en-US" altLang="ko-KR" dirty="0"/>
              <a:t>) , </a:t>
            </a:r>
            <a:r>
              <a:rPr lang="en-US" altLang="ko-KR" dirty="0" err="1"/>
              <a:t>QHBoxLayout</a:t>
            </a:r>
            <a:r>
              <a:rPr lang="en-US" altLang="ko-KR" dirty="0"/>
              <a:t>(</a:t>
            </a:r>
            <a:r>
              <a:rPr lang="ko-KR" altLang="en-US" dirty="0"/>
              <a:t>선택상자 </a:t>
            </a:r>
            <a:r>
              <a:rPr lang="en-US" altLang="ko-KR" dirty="0"/>
              <a:t>1</a:t>
            </a:r>
            <a:r>
              <a:rPr lang="ko-KR" altLang="en-US" dirty="0"/>
              <a:t>줄</a:t>
            </a:r>
            <a:r>
              <a:rPr lang="en-US" altLang="ko-KR" dirty="0"/>
              <a:t>, predict </a:t>
            </a:r>
            <a:r>
              <a:rPr lang="ko-KR" altLang="en-US" dirty="0" err="1"/>
              <a:t>한줄</a:t>
            </a:r>
            <a:r>
              <a:rPr lang="en-US" altLang="ko-KR" dirty="0"/>
              <a:t>) </a:t>
            </a:r>
            <a:r>
              <a:rPr lang="ko-KR" altLang="en-US" dirty="0"/>
              <a:t>으로 이루어져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174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Qwidget</a:t>
            </a:r>
            <a:r>
              <a:rPr lang="en-US" altLang="ko-KR" dirty="0"/>
              <a:t> </a:t>
            </a:r>
            <a:r>
              <a:rPr lang="ko-KR" altLang="en-US" dirty="0" err="1"/>
              <a:t>큰틀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윈도우창만들어주기</a:t>
            </a:r>
            <a:r>
              <a:rPr lang="en-US" altLang="ko-KR" dirty="0"/>
              <a:t>) </a:t>
            </a:r>
            <a:r>
              <a:rPr lang="ko-KR" altLang="en-US" dirty="0"/>
              <a:t>    </a:t>
            </a:r>
            <a:r>
              <a:rPr lang="en-US" altLang="ko-KR" dirty="0"/>
              <a:t>ex) html</a:t>
            </a:r>
            <a:r>
              <a:rPr lang="ko-KR" altLang="en-US" dirty="0"/>
              <a:t>파일 </a:t>
            </a:r>
            <a:r>
              <a:rPr lang="ko-KR" altLang="en-US" dirty="0" err="1"/>
              <a:t>나타낼때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QVBoxLayer</a:t>
            </a:r>
            <a:r>
              <a:rPr lang="en-US" altLang="ko-KR" dirty="0"/>
              <a:t> </a:t>
            </a:r>
            <a:r>
              <a:rPr lang="ko-KR" altLang="en-US" dirty="0" err="1"/>
              <a:t>작은틀</a:t>
            </a:r>
            <a:r>
              <a:rPr lang="ko-KR" altLang="en-US" dirty="0"/>
              <a:t>  구성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QVBoxLayout</a:t>
            </a:r>
            <a:r>
              <a:rPr lang="ko-KR" altLang="en-US" dirty="0"/>
              <a:t>에서 하위 </a:t>
            </a:r>
            <a:r>
              <a:rPr lang="en-US" altLang="ko-KR" dirty="0"/>
              <a:t>- </a:t>
            </a:r>
            <a:r>
              <a:rPr lang="en-US" altLang="ko-KR" dirty="0" err="1"/>
              <a:t>QWebEngineview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– </a:t>
            </a:r>
            <a:r>
              <a:rPr lang="en-US" altLang="ko-KR" dirty="0" err="1"/>
              <a:t>plotly</a:t>
            </a:r>
            <a:r>
              <a:rPr lang="ko-KR" altLang="en-US" dirty="0"/>
              <a:t>라이브러리</a:t>
            </a:r>
            <a:r>
              <a:rPr lang="en-US" altLang="ko-KR" dirty="0"/>
              <a:t>/ </a:t>
            </a:r>
            <a:r>
              <a:rPr lang="en-US" altLang="ko-KR" dirty="0" err="1"/>
              <a:t>to_html</a:t>
            </a:r>
            <a:r>
              <a:rPr lang="en-US" altLang="ko-KR" dirty="0"/>
              <a:t> </a:t>
            </a:r>
            <a:r>
              <a:rPr lang="ko-KR" altLang="en-US" dirty="0"/>
              <a:t>활용해서 표현</a:t>
            </a:r>
            <a:r>
              <a:rPr lang="en-US" altLang="ko-KR" dirty="0"/>
              <a:t>) </a:t>
            </a:r>
            <a:r>
              <a:rPr lang="en-US" altLang="ko-KR" dirty="0" err="1"/>
              <a:t>QGridLayout</a:t>
            </a:r>
            <a:r>
              <a:rPr lang="en-US" altLang="ko-KR" dirty="0"/>
              <a:t>(4</a:t>
            </a:r>
            <a:r>
              <a:rPr lang="ko-KR" altLang="en-US" dirty="0"/>
              <a:t>줄</a:t>
            </a:r>
            <a:r>
              <a:rPr lang="en-US" altLang="ko-KR" dirty="0"/>
              <a:t>) , </a:t>
            </a:r>
            <a:r>
              <a:rPr lang="en-US" altLang="ko-KR" dirty="0" err="1"/>
              <a:t>QHBoxLayout</a:t>
            </a:r>
            <a:r>
              <a:rPr lang="en-US" altLang="ko-KR" dirty="0"/>
              <a:t>(</a:t>
            </a:r>
            <a:r>
              <a:rPr lang="ko-KR" altLang="en-US" dirty="0"/>
              <a:t>선택상자 </a:t>
            </a:r>
            <a:r>
              <a:rPr lang="en-US" altLang="ko-KR" dirty="0"/>
              <a:t>1</a:t>
            </a:r>
            <a:r>
              <a:rPr lang="ko-KR" altLang="en-US" dirty="0"/>
              <a:t>줄</a:t>
            </a:r>
            <a:r>
              <a:rPr lang="en-US" altLang="ko-KR" dirty="0"/>
              <a:t>, predict </a:t>
            </a:r>
            <a:r>
              <a:rPr lang="ko-KR" altLang="en-US" dirty="0" err="1"/>
              <a:t>한줄</a:t>
            </a:r>
            <a:r>
              <a:rPr lang="en-US" altLang="ko-KR" dirty="0"/>
              <a:t>) </a:t>
            </a:r>
            <a:r>
              <a:rPr lang="ko-KR" altLang="en-US" dirty="0"/>
              <a:t>으로 이루어져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2672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인기 업종 배너 노출 </a:t>
            </a:r>
            <a:r>
              <a:rPr lang="en-US" altLang="ko-KR" dirty="0"/>
              <a:t>&amp; </a:t>
            </a:r>
            <a:r>
              <a:rPr lang="ko-KR" altLang="en-US" dirty="0"/>
              <a:t>관련 업체와 협약 통한 쿠폰 제공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라이더와 관련된 기대효과</a:t>
            </a:r>
          </a:p>
          <a:p>
            <a:r>
              <a:rPr lang="ko-KR" altLang="en-US" dirty="0"/>
              <a:t>배달 앱 회사 </a:t>
            </a:r>
            <a:r>
              <a:rPr lang="en-US" altLang="ko-KR" dirty="0"/>
              <a:t>- </a:t>
            </a:r>
            <a:r>
              <a:rPr lang="ko-KR" altLang="en-US" dirty="0"/>
              <a:t>예상 수요에 따라 라이더 일정을 조정하여 인력 과잉 또는 인력 부족 상황을 방지</a:t>
            </a:r>
            <a:r>
              <a:rPr lang="en-US" altLang="ko-KR" dirty="0">
                <a:sym typeface="Wingdings" panose="05000000000000000000" pitchFamily="2" charset="2"/>
              </a:rPr>
              <a:t> 	</a:t>
            </a:r>
            <a:r>
              <a:rPr lang="ko-KR" altLang="en-US" dirty="0" err="1">
                <a:sym typeface="Wingdings" panose="05000000000000000000" pitchFamily="2" charset="2"/>
              </a:rPr>
              <a:t>배달앱</a:t>
            </a:r>
            <a:r>
              <a:rPr lang="ko-KR" altLang="en-US" dirty="0">
                <a:sym typeface="Wingdings" panose="05000000000000000000" pitchFamily="2" charset="2"/>
              </a:rPr>
              <a:t> 회사에서 라이더 경로 </a:t>
            </a:r>
            <a:r>
              <a:rPr lang="en-US" altLang="ko-KR" dirty="0">
                <a:sym typeface="Wingdings" panose="05000000000000000000" pitchFamily="2" charset="2"/>
              </a:rPr>
              <a:t>&amp; </a:t>
            </a:r>
            <a:r>
              <a:rPr lang="ko-KR" altLang="en-US" dirty="0">
                <a:sym typeface="Wingdings" panose="05000000000000000000" pitchFamily="2" charset="2"/>
              </a:rPr>
              <a:t>일정을 조절할 수 있는지 확인</a:t>
            </a:r>
            <a:endParaRPr lang="ko-KR" altLang="en-US" dirty="0"/>
          </a:p>
          <a:p>
            <a:r>
              <a:rPr lang="ko-KR" altLang="en-US" dirty="0"/>
              <a:t>라이더 </a:t>
            </a:r>
            <a:r>
              <a:rPr lang="en-US" altLang="ko-KR" dirty="0"/>
              <a:t>– </a:t>
            </a:r>
            <a:r>
              <a:rPr lang="ko-KR" altLang="en-US" dirty="0"/>
              <a:t>최적화된 경로</a:t>
            </a:r>
            <a:r>
              <a:rPr lang="en-US" altLang="ko-KR" dirty="0"/>
              <a:t>, </a:t>
            </a:r>
            <a:r>
              <a:rPr lang="ko-KR" altLang="en-US" dirty="0"/>
              <a:t>유휴 시간 감소</a:t>
            </a:r>
            <a:r>
              <a:rPr lang="en-US" altLang="ko-KR" dirty="0"/>
              <a:t>, </a:t>
            </a:r>
            <a:r>
              <a:rPr lang="ko-KR" altLang="en-US" dirty="0"/>
              <a:t>수요가 많은 기간 동안 수익 증대</a:t>
            </a:r>
            <a:endParaRPr lang="en-US" altLang="ko-KR" dirty="0"/>
          </a:p>
          <a:p>
            <a:r>
              <a:rPr lang="ko-KR" altLang="en-US" dirty="0"/>
              <a:t>배민 </a:t>
            </a:r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부릉앱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배달앱</a:t>
            </a:r>
            <a:r>
              <a:rPr lang="ko-KR" altLang="en-US" dirty="0">
                <a:sym typeface="Wingdings" panose="05000000000000000000" pitchFamily="2" charset="2"/>
              </a:rPr>
              <a:t> 회사 에서 라이더 관리함</a:t>
            </a:r>
            <a:r>
              <a:rPr lang="en-US" altLang="ko-KR" dirty="0">
                <a:sym typeface="Wingdings" panose="05000000000000000000" pitchFamily="2" charset="2"/>
              </a:rPr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776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공급이 수요를 따라오지 못함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11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구성 </a:t>
            </a:r>
            <a:endParaRPr lang="en-US" altLang="ko-KR" dirty="0"/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경기도 </a:t>
            </a:r>
            <a:r>
              <a:rPr lang="en-US" altLang="ko-KR" dirty="0"/>
              <a:t>127340 </a:t>
            </a:r>
            <a:r>
              <a:rPr lang="ko-KR" altLang="en-US" dirty="0"/>
              <a:t>서울특별시 </a:t>
            </a:r>
            <a:r>
              <a:rPr lang="en-US" altLang="ko-KR" dirty="0"/>
              <a:t>68068 </a:t>
            </a:r>
            <a:r>
              <a:rPr lang="ko-KR" altLang="en-US" dirty="0"/>
              <a:t>경상북도 </a:t>
            </a:r>
            <a:r>
              <a:rPr lang="en-US" altLang="ko-KR" dirty="0"/>
              <a:t>23667 </a:t>
            </a:r>
            <a:r>
              <a:rPr lang="ko-KR" altLang="en-US" dirty="0"/>
              <a:t>경상남도 </a:t>
            </a:r>
            <a:r>
              <a:rPr lang="en-US" altLang="ko-KR" dirty="0"/>
              <a:t>22209 </a:t>
            </a:r>
            <a:r>
              <a:rPr lang="ko-KR" altLang="en-US" dirty="0"/>
              <a:t>대구광역시 </a:t>
            </a:r>
            <a:r>
              <a:rPr lang="en-US" altLang="ko-KR" dirty="0"/>
              <a:t>20292 </a:t>
            </a:r>
            <a:r>
              <a:rPr lang="ko-KR" altLang="en-US" dirty="0"/>
              <a:t>대전광역시 </a:t>
            </a:r>
            <a:r>
              <a:rPr lang="en-US" altLang="ko-KR" dirty="0"/>
              <a:t>19397 </a:t>
            </a:r>
            <a:r>
              <a:rPr lang="ko-KR" altLang="en-US" dirty="0"/>
              <a:t>전라남도 </a:t>
            </a:r>
            <a:r>
              <a:rPr lang="en-US" altLang="ko-KR" dirty="0"/>
              <a:t>13573 </a:t>
            </a:r>
            <a:r>
              <a:rPr lang="ko-KR" altLang="en-US" dirty="0"/>
              <a:t>충청남도 </a:t>
            </a:r>
            <a:r>
              <a:rPr lang="en-US" altLang="ko-KR" dirty="0"/>
              <a:t>13203 </a:t>
            </a:r>
            <a:r>
              <a:rPr lang="ko-KR" altLang="en-US" dirty="0"/>
              <a:t>부산광역시 </a:t>
            </a:r>
            <a:r>
              <a:rPr lang="en-US" altLang="ko-KR" dirty="0"/>
              <a:t>13135 </a:t>
            </a:r>
            <a:r>
              <a:rPr lang="ko-KR" altLang="en-US" dirty="0"/>
              <a:t>충청북도 </a:t>
            </a:r>
            <a:r>
              <a:rPr lang="en-US" altLang="ko-KR" dirty="0"/>
              <a:t>11014 </a:t>
            </a:r>
            <a:r>
              <a:rPr lang="ko-KR" altLang="en-US" dirty="0"/>
              <a:t>인천광역시 </a:t>
            </a:r>
            <a:r>
              <a:rPr lang="en-US" altLang="ko-KR" dirty="0"/>
              <a:t>10648 </a:t>
            </a:r>
            <a:r>
              <a:rPr lang="ko-KR" altLang="en-US" dirty="0"/>
              <a:t>전라북도 </a:t>
            </a:r>
            <a:r>
              <a:rPr lang="en-US" altLang="ko-KR" dirty="0"/>
              <a:t>10543 </a:t>
            </a:r>
            <a:r>
              <a:rPr lang="ko-KR" altLang="en-US" dirty="0"/>
              <a:t>광주광역시 </a:t>
            </a:r>
            <a:r>
              <a:rPr lang="en-US" altLang="ko-KR" dirty="0"/>
              <a:t>9757 </a:t>
            </a:r>
            <a:r>
              <a:rPr lang="ko-KR" altLang="en-US" dirty="0"/>
              <a:t>강원도 </a:t>
            </a:r>
            <a:r>
              <a:rPr lang="en-US" altLang="ko-KR" dirty="0"/>
              <a:t>9092 </a:t>
            </a:r>
            <a:r>
              <a:rPr lang="ko-KR" altLang="en-US" dirty="0"/>
              <a:t>제주특별자치도 </a:t>
            </a:r>
            <a:r>
              <a:rPr lang="en-US" altLang="ko-KR" dirty="0"/>
              <a:t>8371 </a:t>
            </a:r>
            <a:r>
              <a:rPr lang="ko-KR" altLang="en-US" dirty="0"/>
              <a:t>울산광역시 </a:t>
            </a:r>
            <a:r>
              <a:rPr lang="en-US" altLang="ko-KR" dirty="0"/>
              <a:t>429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71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분류모델에 </a:t>
            </a:r>
            <a:r>
              <a:rPr lang="ko-KR" altLang="en-US" dirty="0" err="1"/>
              <a:t>입력값</a:t>
            </a:r>
            <a:r>
              <a:rPr lang="ko-KR" altLang="en-US" dirty="0"/>
              <a:t> 필요하지 않은 컬럼</a:t>
            </a:r>
            <a:endParaRPr lang="en-US" altLang="ko-KR" dirty="0"/>
          </a:p>
          <a:p>
            <a:r>
              <a:rPr lang="ko-KR" altLang="en-US" dirty="0"/>
              <a:t>분류 </a:t>
            </a:r>
            <a:r>
              <a:rPr lang="en-US" altLang="ko-KR" dirty="0"/>
              <a:t>– </a:t>
            </a:r>
            <a:r>
              <a:rPr lang="ko-KR" altLang="en-US" dirty="0"/>
              <a:t>모든 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모델링 입력 </a:t>
            </a:r>
            <a:r>
              <a:rPr lang="en-US" altLang="ko-KR" dirty="0"/>
              <a:t>– </a:t>
            </a:r>
            <a:r>
              <a:rPr lang="ko-KR" altLang="en-US" dirty="0" err="1"/>
              <a:t>정수인코딩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8. </a:t>
            </a:r>
            <a:r>
              <a:rPr lang="ko-KR" altLang="en-US" dirty="0"/>
              <a:t>지역세분화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21</a:t>
            </a:r>
            <a:r>
              <a:rPr lang="ko-KR" altLang="en-US" dirty="0"/>
              <a:t>지역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2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분류정확도</a:t>
            </a:r>
            <a:r>
              <a:rPr lang="ko-KR" altLang="en-US" dirty="0"/>
              <a:t> 영향 없음 </a:t>
            </a:r>
            <a:r>
              <a:rPr lang="en-US" altLang="ko-KR" dirty="0"/>
              <a:t>– </a:t>
            </a:r>
            <a:r>
              <a:rPr lang="ko-KR" altLang="en-US" dirty="0"/>
              <a:t>바람강도 </a:t>
            </a:r>
            <a:r>
              <a:rPr lang="ko-KR" altLang="en-US" dirty="0" err="1"/>
              <a:t>유형명</a:t>
            </a:r>
            <a:r>
              <a:rPr lang="en-US" altLang="ko-KR" dirty="0"/>
              <a:t>, </a:t>
            </a:r>
            <a:r>
              <a:rPr lang="ko-KR" altLang="en-US" dirty="0"/>
              <a:t>동쪽서쪽 바람유형명 제거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가장많은</a:t>
            </a:r>
            <a:r>
              <a:rPr lang="ko-KR" altLang="en-US" dirty="0"/>
              <a:t> 배달 컬럼 치킨제거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06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배달건수 </a:t>
            </a:r>
            <a:r>
              <a:rPr lang="ko-KR" altLang="en-US" dirty="0" err="1"/>
              <a:t>가낭높은</a:t>
            </a:r>
            <a:r>
              <a:rPr lang="ko-KR" altLang="en-US" dirty="0"/>
              <a:t> 업종 추출 </a:t>
            </a:r>
            <a:r>
              <a:rPr lang="en-US" altLang="ko-KR" dirty="0"/>
              <a:t>– </a:t>
            </a:r>
            <a:r>
              <a:rPr lang="ko-KR" altLang="en-US" dirty="0"/>
              <a:t>가장 많은 </a:t>
            </a:r>
            <a:r>
              <a:rPr lang="ko-KR" altLang="en-US" dirty="0" err="1"/>
              <a:t>배달컬럼</a:t>
            </a:r>
            <a:r>
              <a:rPr lang="ko-KR" altLang="en-US" dirty="0"/>
              <a:t>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41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A8B76-A16A-4726-957C-1F577E5283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7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76C43-3C1B-5374-C9D0-113AF93E5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2D9128-4B8D-3DED-5E25-03E7B2D06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2DAC7-2B89-8FD5-EE9A-0103F759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58A3-D866-459A-9BC2-070459D00B0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66A58E-D37C-368D-50C6-34D5DE8A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01CBC-CD65-496F-870C-F390ED57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59FB-D4F4-4277-A2FA-286FC8744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10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4BCDC-6545-D6A8-9BA2-132239C7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3A3588-7326-22F4-DEB2-3FBE127E3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7FF4E4-A299-27A3-B4D7-5EAF928A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0547-96D7-4136-A10C-E13CBB030944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9C3B7-5C0E-FD02-6BB2-030CBC84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FC4A47-CAFE-9B25-152E-07DEBEAD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95F4D-1D1A-45F5-A291-5B8C908C4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642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51819D-8D4D-9E6E-5209-2E204FE68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BDE9E1-6CFA-A6EB-2D50-83A9FF9F1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385F3-2704-6C20-D8AD-DB49383C7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0547-96D7-4136-A10C-E13CBB030944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55F1FC-A7C6-75D9-E10F-9C7FBFBA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A2F9-C875-6BE6-4F61-A9C4707B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95F4D-1D1A-45F5-A291-5B8C908C4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12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79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7917-08F5-19BE-FEF6-BDFEDF71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67A08-A705-32BC-D5C1-7CB4ECBEE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BD73D-5445-E3F3-AC61-FC9B7EE3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58A3-D866-459A-9BC2-070459D00B0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1B019-19F3-1FD1-D111-90E2F62E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BCCC6-938A-F060-B5A4-289D720F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59FB-D4F4-4277-A2FA-286FC8744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8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37914-8749-D16F-3591-486224D6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BFE388-ECE4-0416-3DE4-EAD56F34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463E9-8030-D31E-9C31-4C4DAFCE9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0547-96D7-4136-A10C-E13CBB030944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691B6F-0B3A-EAD2-1F5D-1FB787A6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204375-8DDD-0F11-62FC-D33F9846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95F4D-1D1A-45F5-A291-5B8C908C4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23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43FBD-2E48-F132-B676-E8EEAF8B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7E6C8-06E3-B745-9980-63B254479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8E3979-12C0-2EF8-300F-253E8B310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E0D41-AB43-A038-683D-C7BD988CE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0547-96D7-4136-A10C-E13CBB030944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67E7F9-AB55-44ED-F647-EE99E7CC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FE111-1105-773E-3638-92CC3C08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95F4D-1D1A-45F5-A291-5B8C908C4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47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A610-AAEB-FFD7-8D1B-9196458D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5B8145-85B1-2984-3349-5EE088235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22168E-C16E-A762-5DBA-B87A88011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CAC31C-95DA-A8A8-33B7-42E26B12D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FD2DB0-8024-05FE-23D3-F70A0F132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F63FAF-5E97-A155-D831-CF876547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0547-96D7-4136-A10C-E13CBB030944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5E7980-5006-5233-58E8-5D68DC46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7575DD-8418-5E02-F7F3-1A253516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95F4D-1D1A-45F5-A291-5B8C908C4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65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91F77-B931-C2B9-903F-390534E4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3C5B0F-725A-3D37-0D48-9DB77FCE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0547-96D7-4136-A10C-E13CBB030944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E5319D-BCC0-14D2-3EFC-DCD9D05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ADD5D9-6EBD-8FF6-F092-E7977117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95F4D-1D1A-45F5-A291-5B8C908C4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DB2502-5950-8127-7E91-E79F59A0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0547-96D7-4136-A10C-E13CBB030944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2769A4-D9C3-0DB3-E0A6-6D69998B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3FE07F-E05F-7DFF-9F35-DBDBCA3B7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95F4D-1D1A-45F5-A291-5B8C908C4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2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45FA7-9356-81A8-622F-36D33C7B2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8D7AB-B21A-4D8A-BAD7-5A6586E0E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BA3184-B2B4-93D2-8426-9CAB176A9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DAA83A-C6D7-8DAE-1DB5-1CB967680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0547-96D7-4136-A10C-E13CBB030944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C7D0F2-2642-8E82-C1FB-54FC1A16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85D680-DBB9-0CEA-1321-61B4AE88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95F4D-1D1A-45F5-A291-5B8C908C4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4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012BF-C0D7-218B-1AC5-AF71EFA29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8411D4-4F63-BC22-3E4A-7D9820BDA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D5AD5-9E16-0C79-49B9-C30562A18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D73F88-4685-572F-4D7F-53B4D20E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0547-96D7-4136-A10C-E13CBB030944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537992-EEBF-51D8-4D63-EA43E3A3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8A332B-74C1-84FD-1F1C-E78E0670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95F4D-1D1A-45F5-A291-5B8C908C4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37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04BF80-C519-2C55-249D-EEA2FDE8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3D2E69-2AE3-AC3A-CEA8-BDEB5E5A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FE8CB-C562-9E6B-9BCB-F0F7101EE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258A3-D866-459A-9BC2-070459D00B09}" type="datetimeFigureOut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CA1C4-8956-71D4-3A49-8539600DB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4E614-F86F-B29F-4FBC-902AC81BB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D59FB-D4F4-4277-A2FA-286FC8744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8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hyperlink" Target="http://www.sisajournal-e.com/news/articleView.html?idxno=299766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77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svg"/><Relationship Id="rId3" Type="http://schemas.openxmlformats.org/officeDocument/2006/relationships/image" Target="../media/image4.png"/><Relationship Id="rId7" Type="http://schemas.openxmlformats.org/officeDocument/2006/relationships/image" Target="../media/image95.sv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5.png"/><Relationship Id="rId9" Type="http://schemas.openxmlformats.org/officeDocument/2006/relationships/image" Target="../media/image97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아이폰 지문인식 '터치 ID' 제대로 설정하고 확인하기 | MacKer">
            <a:extLst>
              <a:ext uri="{FF2B5EF4-FFF2-40B4-BE49-F238E27FC236}">
                <a16:creationId xmlns:a16="http://schemas.microsoft.com/office/drawing/2014/main" id="{1DAB1970-4F21-432A-843D-A14FEAD5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-24334"/>
          <a:stretch/>
        </p:blipFill>
        <p:spPr bwMode="auto">
          <a:xfrm>
            <a:off x="5559847" y="5324678"/>
            <a:ext cx="1072305" cy="99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ED1BD-B11F-413A-87FC-EC094955ADD5}"/>
              </a:ext>
            </a:extLst>
          </p:cNvPr>
          <p:cNvSpPr txBox="1"/>
          <p:nvPr/>
        </p:nvSpPr>
        <p:spPr>
          <a:xfrm>
            <a:off x="2702871" y="1848070"/>
            <a:ext cx="678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15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기상</a:t>
            </a:r>
            <a:r>
              <a:rPr lang="en-US" altLang="ko-KR" sz="3600" spc="-15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ko-KR" altLang="en-US" sz="3600" spc="-15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데이터를 활용한 </a:t>
            </a:r>
            <a:endParaRPr lang="en-US" altLang="ko-KR" sz="3600" spc="-15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algn="ctr"/>
            <a:r>
              <a:rPr lang="ko-KR" altLang="en-US" sz="3600" spc="-15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배달 음식 수요 예측</a:t>
            </a:r>
          </a:p>
        </p:txBody>
      </p:sp>
      <p:pic>
        <p:nvPicPr>
          <p:cNvPr id="11" name="그래픽 10" descr="자물쇠 단색으로 채워진">
            <a:extLst>
              <a:ext uri="{FF2B5EF4-FFF2-40B4-BE49-F238E27FC236}">
                <a16:creationId xmlns:a16="http://schemas.microsoft.com/office/drawing/2014/main" id="{509E9D84-0C68-4D0F-8B54-2CEA98C3B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0321" y="139232"/>
            <a:ext cx="291356" cy="291356"/>
          </a:xfrm>
          <a:prstGeom prst="rect">
            <a:avLst/>
          </a:prstGeom>
        </p:spPr>
      </p:pic>
      <p:pic>
        <p:nvPicPr>
          <p:cNvPr id="13" name="그림 12" descr="검은색이(가) 표시된 사진&#10;&#10;자동 생성된 설명">
            <a:extLst>
              <a:ext uri="{FF2B5EF4-FFF2-40B4-BE49-F238E27FC236}">
                <a16:creationId xmlns:a16="http://schemas.microsoft.com/office/drawing/2014/main" id="{3E301971-D5FD-422E-A952-ACED4633D8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1B414C-E1AB-4130-A06D-450939AF3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9E44AB-F04F-C0EF-D2AA-66FDB7091370}"/>
              </a:ext>
            </a:extLst>
          </p:cNvPr>
          <p:cNvSpPr txBox="1"/>
          <p:nvPr/>
        </p:nvSpPr>
        <p:spPr>
          <a:xfrm>
            <a:off x="2702870" y="4004216"/>
            <a:ext cx="6786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 err="1">
                <a:solidFill>
                  <a:schemeClr val="bg1">
                    <a:lumMod val="65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Codelria</a:t>
            </a:r>
            <a:endParaRPr lang="ko-KR" altLang="en-US" sz="2800" spc="-150" dirty="0">
              <a:solidFill>
                <a:schemeClr val="bg1">
                  <a:lumMod val="65000"/>
                </a:schemeClr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4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FEF60F-B7F6-E240-3546-67C3D3903E93}"/>
              </a:ext>
            </a:extLst>
          </p:cNvPr>
          <p:cNvSpPr/>
          <p:nvPr/>
        </p:nvSpPr>
        <p:spPr>
          <a:xfrm>
            <a:off x="606179" y="1383103"/>
            <a:ext cx="10979642" cy="50592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E5604-4880-0DB1-265A-16B0467EFC3E}"/>
              </a:ext>
            </a:extLst>
          </p:cNvPr>
          <p:cNvSpPr txBox="1"/>
          <p:nvPr/>
        </p:nvSpPr>
        <p:spPr>
          <a:xfrm>
            <a:off x="1264514" y="1403096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치킨 배달 건수 컬럼 삭제 </a:t>
            </a:r>
            <a:r>
              <a:rPr lang="en-US" altLang="ko-KR" sz="12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(293374 rows × 22 columns)</a:t>
            </a:r>
            <a:r>
              <a:rPr lang="ko-KR" altLang="en-US" sz="12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endParaRPr lang="ko-KR" altLang="en-US" sz="16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C5D916-D893-C4E8-E58A-B2CACCF70DEB}"/>
              </a:ext>
            </a:extLst>
          </p:cNvPr>
          <p:cNvSpPr/>
          <p:nvPr/>
        </p:nvSpPr>
        <p:spPr>
          <a:xfrm>
            <a:off x="606179" y="1383104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D5319-48D2-FBAC-3FA6-E06E9AA5D6D5}"/>
              </a:ext>
            </a:extLst>
          </p:cNvPr>
          <p:cNvSpPr txBox="1"/>
          <p:nvPr/>
        </p:nvSpPr>
        <p:spPr>
          <a:xfrm>
            <a:off x="628337" y="1413187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5B17B1-FDA7-6562-A998-DCEA3ED82598}"/>
              </a:ext>
            </a:extLst>
          </p:cNvPr>
          <p:cNvSpPr/>
          <p:nvPr/>
        </p:nvSpPr>
        <p:spPr>
          <a:xfrm>
            <a:off x="606179" y="4053362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879B9-84D5-2F8B-A7E3-69D28FEEA4DA}"/>
              </a:ext>
            </a:extLst>
          </p:cNvPr>
          <p:cNvSpPr txBox="1"/>
          <p:nvPr/>
        </p:nvSpPr>
        <p:spPr>
          <a:xfrm>
            <a:off x="628337" y="4083445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후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AFCCD7E-B59E-9435-C54C-2B88E1231B0C}"/>
              </a:ext>
            </a:extLst>
          </p:cNvPr>
          <p:cNvSpPr/>
          <p:nvPr/>
        </p:nvSpPr>
        <p:spPr>
          <a:xfrm>
            <a:off x="5954525" y="4047874"/>
            <a:ext cx="248574" cy="22567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91FEDF-989F-3849-5766-AF72481B5E8D}"/>
              </a:ext>
            </a:extLst>
          </p:cNvPr>
          <p:cNvSpPr txBox="1"/>
          <p:nvPr/>
        </p:nvSpPr>
        <p:spPr>
          <a:xfrm>
            <a:off x="1264514" y="4083445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 b="0"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모든 업종의 배달건수 </a:t>
            </a:r>
            <a:r>
              <a:rPr lang="en-US" altLang="ko-KR" dirty="0"/>
              <a:t>‘0’</a:t>
            </a:r>
            <a:r>
              <a:rPr lang="ko-KR" altLang="en-US" dirty="0"/>
              <a:t>인 행 제거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5093F33-B205-A393-C1F3-4E480AB3E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59" y="1929875"/>
            <a:ext cx="10313081" cy="20232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FCE8C81-4DE1-09B9-F932-FABDA72E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51" y="4487329"/>
            <a:ext cx="10183589" cy="170707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6A175A-4018-945E-D1F4-1E10FEAE3645}"/>
              </a:ext>
            </a:extLst>
          </p:cNvPr>
          <p:cNvSpPr/>
          <p:nvPr/>
        </p:nvSpPr>
        <p:spPr>
          <a:xfrm>
            <a:off x="2318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164DE2-9C60-B662-D26B-E3579A62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02" y="4487329"/>
            <a:ext cx="10732583" cy="1799104"/>
          </a:xfrm>
          <a:prstGeom prst="rect">
            <a:avLst/>
          </a:prstGeom>
          <a:ln w="38100">
            <a:solidFill>
              <a:srgbClr val="EC4855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0B5323-B805-FFA3-6A32-BBCC03DCF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578" y="1929875"/>
            <a:ext cx="401638" cy="2273681"/>
          </a:xfrm>
          <a:prstGeom prst="rect">
            <a:avLst/>
          </a:prstGeom>
          <a:ln w="38100">
            <a:solidFill>
              <a:srgbClr val="EC4855"/>
            </a:solidFill>
          </a:ln>
        </p:spPr>
      </p:pic>
    </p:spTree>
    <p:extLst>
      <p:ext uri="{BB962C8B-B14F-4D97-AF65-F5344CB8AC3E}">
        <p14:creationId xmlns:p14="http://schemas.microsoft.com/office/powerpoint/2010/main" val="350058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FEF60F-B7F6-E240-3546-67C3D3903E93}"/>
              </a:ext>
            </a:extLst>
          </p:cNvPr>
          <p:cNvSpPr/>
          <p:nvPr/>
        </p:nvSpPr>
        <p:spPr>
          <a:xfrm>
            <a:off x="606179" y="1383103"/>
            <a:ext cx="10979642" cy="50592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E5604-4880-0DB1-265A-16B0467EFC3E}"/>
              </a:ext>
            </a:extLst>
          </p:cNvPr>
          <p:cNvSpPr txBox="1"/>
          <p:nvPr/>
        </p:nvSpPr>
        <p:spPr>
          <a:xfrm>
            <a:off x="1264514" y="1403096"/>
            <a:ext cx="4272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가장 높은 업종 추출 및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＇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가장 많은 배달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‘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컬럼 생성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C5D916-D893-C4E8-E58A-B2CACCF70DEB}"/>
              </a:ext>
            </a:extLst>
          </p:cNvPr>
          <p:cNvSpPr/>
          <p:nvPr/>
        </p:nvSpPr>
        <p:spPr>
          <a:xfrm>
            <a:off x="606179" y="1383104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D5319-48D2-FBAC-3FA6-E06E9AA5D6D5}"/>
              </a:ext>
            </a:extLst>
          </p:cNvPr>
          <p:cNvSpPr txBox="1"/>
          <p:nvPr/>
        </p:nvSpPr>
        <p:spPr>
          <a:xfrm>
            <a:off x="628337" y="1413187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5B17B1-FDA7-6562-A998-DCEA3ED82598}"/>
              </a:ext>
            </a:extLst>
          </p:cNvPr>
          <p:cNvSpPr/>
          <p:nvPr/>
        </p:nvSpPr>
        <p:spPr>
          <a:xfrm>
            <a:off x="606179" y="4053362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879B9-84D5-2F8B-A7E3-69D28FEEA4DA}"/>
              </a:ext>
            </a:extLst>
          </p:cNvPr>
          <p:cNvSpPr txBox="1"/>
          <p:nvPr/>
        </p:nvSpPr>
        <p:spPr>
          <a:xfrm>
            <a:off x="628337" y="4083445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후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AFCCD7E-B59E-9435-C54C-2B88E1231B0C}"/>
              </a:ext>
            </a:extLst>
          </p:cNvPr>
          <p:cNvSpPr/>
          <p:nvPr/>
        </p:nvSpPr>
        <p:spPr>
          <a:xfrm>
            <a:off x="5954525" y="4047874"/>
            <a:ext cx="248574" cy="22567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5F61507-5216-C166-E4F1-04764603D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1" y="4517743"/>
            <a:ext cx="9991724" cy="17588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792923A-FD43-3AFF-9708-3CB18155A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087785"/>
            <a:ext cx="9991724" cy="164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2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FEF60F-B7F6-E240-3546-67C3D3903E93}"/>
              </a:ext>
            </a:extLst>
          </p:cNvPr>
          <p:cNvSpPr/>
          <p:nvPr/>
        </p:nvSpPr>
        <p:spPr>
          <a:xfrm>
            <a:off x="606179" y="1383103"/>
            <a:ext cx="10979642" cy="50592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E5604-4880-0DB1-265A-16B0467EFC3E}"/>
              </a:ext>
            </a:extLst>
          </p:cNvPr>
          <p:cNvSpPr txBox="1"/>
          <p:nvPr/>
        </p:nvSpPr>
        <p:spPr>
          <a:xfrm>
            <a:off x="1264514" y="1403096"/>
            <a:ext cx="4272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가장 높은 업종 추출 및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＇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가장 많은 배달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‘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컬럼 생성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C5D916-D893-C4E8-E58A-B2CACCF70DEB}"/>
              </a:ext>
            </a:extLst>
          </p:cNvPr>
          <p:cNvSpPr/>
          <p:nvPr/>
        </p:nvSpPr>
        <p:spPr>
          <a:xfrm>
            <a:off x="606179" y="1383104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D5319-48D2-FBAC-3FA6-E06E9AA5D6D5}"/>
              </a:ext>
            </a:extLst>
          </p:cNvPr>
          <p:cNvSpPr txBox="1"/>
          <p:nvPr/>
        </p:nvSpPr>
        <p:spPr>
          <a:xfrm>
            <a:off x="628337" y="1413187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5B17B1-FDA7-6562-A998-DCEA3ED82598}"/>
              </a:ext>
            </a:extLst>
          </p:cNvPr>
          <p:cNvSpPr/>
          <p:nvPr/>
        </p:nvSpPr>
        <p:spPr>
          <a:xfrm>
            <a:off x="606179" y="4053362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879B9-84D5-2F8B-A7E3-69D28FEEA4DA}"/>
              </a:ext>
            </a:extLst>
          </p:cNvPr>
          <p:cNvSpPr txBox="1"/>
          <p:nvPr/>
        </p:nvSpPr>
        <p:spPr>
          <a:xfrm>
            <a:off x="628337" y="4083445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후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AFCCD7E-B59E-9435-C54C-2B88E1231B0C}"/>
              </a:ext>
            </a:extLst>
          </p:cNvPr>
          <p:cNvSpPr/>
          <p:nvPr/>
        </p:nvSpPr>
        <p:spPr>
          <a:xfrm>
            <a:off x="5954525" y="4047874"/>
            <a:ext cx="248574" cy="22567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5F61507-5216-C166-E4F1-04764603D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1" y="4517743"/>
            <a:ext cx="9991724" cy="17588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792923A-FD43-3AFF-9708-3CB18155A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087785"/>
            <a:ext cx="9991724" cy="16450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51DC30-816D-4E42-4C2B-A17C969BE09D}"/>
              </a:ext>
            </a:extLst>
          </p:cNvPr>
          <p:cNvSpPr/>
          <p:nvPr/>
        </p:nvSpPr>
        <p:spPr>
          <a:xfrm>
            <a:off x="2318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F854DD-6170-4DBB-E7EB-004AA8BE1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6457" y="2087784"/>
            <a:ext cx="6453116" cy="547466"/>
          </a:xfrm>
          <a:prstGeom prst="rect">
            <a:avLst/>
          </a:prstGeom>
          <a:solidFill>
            <a:schemeClr val="bg1"/>
          </a:solidFill>
          <a:ln w="38100">
            <a:solidFill>
              <a:srgbClr val="EC4855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D8FF1B-D904-A70C-CA01-FBD316F7B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1712" y="4517743"/>
            <a:ext cx="575236" cy="1957126"/>
          </a:xfrm>
          <a:prstGeom prst="rect">
            <a:avLst/>
          </a:prstGeom>
          <a:ln w="38100">
            <a:solidFill>
              <a:srgbClr val="EC4855"/>
            </a:solidFill>
          </a:ln>
        </p:spPr>
      </p:pic>
    </p:spTree>
    <p:extLst>
      <p:ext uri="{BB962C8B-B14F-4D97-AF65-F5344CB8AC3E}">
        <p14:creationId xmlns:p14="http://schemas.microsoft.com/office/powerpoint/2010/main" val="22228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FEF60F-B7F6-E240-3546-67C3D3903E93}"/>
              </a:ext>
            </a:extLst>
          </p:cNvPr>
          <p:cNvSpPr/>
          <p:nvPr/>
        </p:nvSpPr>
        <p:spPr>
          <a:xfrm>
            <a:off x="606179" y="1383103"/>
            <a:ext cx="10979642" cy="50592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C5D916-D893-C4E8-E58A-B2CACCF70DEB}"/>
              </a:ext>
            </a:extLst>
          </p:cNvPr>
          <p:cNvSpPr/>
          <p:nvPr/>
        </p:nvSpPr>
        <p:spPr>
          <a:xfrm>
            <a:off x="606179" y="1383104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D5319-48D2-FBAC-3FA6-E06E9AA5D6D5}"/>
              </a:ext>
            </a:extLst>
          </p:cNvPr>
          <p:cNvSpPr txBox="1"/>
          <p:nvPr/>
        </p:nvSpPr>
        <p:spPr>
          <a:xfrm>
            <a:off x="628337" y="1413187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5B17B1-FDA7-6562-A998-DCEA3ED82598}"/>
              </a:ext>
            </a:extLst>
          </p:cNvPr>
          <p:cNvSpPr/>
          <p:nvPr/>
        </p:nvSpPr>
        <p:spPr>
          <a:xfrm>
            <a:off x="606179" y="4053362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879B9-84D5-2F8B-A7E3-69D28FEEA4DA}"/>
              </a:ext>
            </a:extLst>
          </p:cNvPr>
          <p:cNvSpPr txBox="1"/>
          <p:nvPr/>
        </p:nvSpPr>
        <p:spPr>
          <a:xfrm>
            <a:off x="628337" y="4083445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후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AFCCD7E-B59E-9435-C54C-2B88E1231B0C}"/>
              </a:ext>
            </a:extLst>
          </p:cNvPr>
          <p:cNvSpPr/>
          <p:nvPr/>
        </p:nvSpPr>
        <p:spPr>
          <a:xfrm>
            <a:off x="5954525" y="4047874"/>
            <a:ext cx="248574" cy="22567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5CB99E-EC72-DB5F-7727-F51EC8669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453" y="1995196"/>
            <a:ext cx="10199087" cy="18047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CEF117-7E2C-E7AC-0495-1376440DCFB7}"/>
              </a:ext>
            </a:extLst>
          </p:cNvPr>
          <p:cNvSpPr txBox="1"/>
          <p:nvPr/>
        </p:nvSpPr>
        <p:spPr>
          <a:xfrm>
            <a:off x="1264514" y="1441196"/>
            <a:ext cx="3946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50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행 이하 시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군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구 제거 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경기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서울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인천 추출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47FDE22-18B6-1997-4DAA-6C227AF82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51" y="4515007"/>
            <a:ext cx="10183589" cy="17898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4FF140-A431-188D-6344-041A4B5B123D}"/>
              </a:ext>
            </a:extLst>
          </p:cNvPr>
          <p:cNvSpPr txBox="1"/>
          <p:nvPr/>
        </p:nvSpPr>
        <p:spPr>
          <a:xfrm>
            <a:off x="1264514" y="4083445"/>
            <a:ext cx="2837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경기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서울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인천 총 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59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개 시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군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구</a:t>
            </a:r>
          </a:p>
        </p:txBody>
      </p:sp>
    </p:spTree>
    <p:extLst>
      <p:ext uri="{BB962C8B-B14F-4D97-AF65-F5344CB8AC3E}">
        <p14:creationId xmlns:p14="http://schemas.microsoft.com/office/powerpoint/2010/main" val="2193360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FEF60F-B7F6-E240-3546-67C3D3903E93}"/>
              </a:ext>
            </a:extLst>
          </p:cNvPr>
          <p:cNvSpPr/>
          <p:nvPr/>
        </p:nvSpPr>
        <p:spPr>
          <a:xfrm>
            <a:off x="606179" y="1383103"/>
            <a:ext cx="10979642" cy="50592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C5D916-D893-C4E8-E58A-B2CACCF70DEB}"/>
              </a:ext>
            </a:extLst>
          </p:cNvPr>
          <p:cNvSpPr/>
          <p:nvPr/>
        </p:nvSpPr>
        <p:spPr>
          <a:xfrm>
            <a:off x="606179" y="1383104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D5319-48D2-FBAC-3FA6-E06E9AA5D6D5}"/>
              </a:ext>
            </a:extLst>
          </p:cNvPr>
          <p:cNvSpPr txBox="1"/>
          <p:nvPr/>
        </p:nvSpPr>
        <p:spPr>
          <a:xfrm>
            <a:off x="628337" y="1413187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5B17B1-FDA7-6562-A998-DCEA3ED82598}"/>
              </a:ext>
            </a:extLst>
          </p:cNvPr>
          <p:cNvSpPr/>
          <p:nvPr/>
        </p:nvSpPr>
        <p:spPr>
          <a:xfrm>
            <a:off x="606179" y="4053362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879B9-84D5-2F8B-A7E3-69D28FEEA4DA}"/>
              </a:ext>
            </a:extLst>
          </p:cNvPr>
          <p:cNvSpPr txBox="1"/>
          <p:nvPr/>
        </p:nvSpPr>
        <p:spPr>
          <a:xfrm>
            <a:off x="628337" y="4083445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후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AFCCD7E-B59E-9435-C54C-2B88E1231B0C}"/>
              </a:ext>
            </a:extLst>
          </p:cNvPr>
          <p:cNvSpPr/>
          <p:nvPr/>
        </p:nvSpPr>
        <p:spPr>
          <a:xfrm>
            <a:off x="5954525" y="4047874"/>
            <a:ext cx="248574" cy="22567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5CB99E-EC72-DB5F-7727-F51EC8669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453" y="1995196"/>
            <a:ext cx="10199087" cy="18047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7FDE22-18B6-1997-4DAA-6C227AF82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51" y="4515007"/>
            <a:ext cx="10183589" cy="17898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4FF140-A431-188D-6344-041A4B5B123D}"/>
              </a:ext>
            </a:extLst>
          </p:cNvPr>
          <p:cNvSpPr txBox="1"/>
          <p:nvPr/>
        </p:nvSpPr>
        <p:spPr>
          <a:xfrm>
            <a:off x="1264514" y="4083445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경기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서울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인천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C8AFF-A5AE-4A20-6A50-32BD1A6F7C85}"/>
              </a:ext>
            </a:extLst>
          </p:cNvPr>
          <p:cNvSpPr txBox="1"/>
          <p:nvPr/>
        </p:nvSpPr>
        <p:spPr>
          <a:xfrm>
            <a:off x="1264514" y="1440861"/>
            <a:ext cx="3642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비연속적 주기 지역 제거 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(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총 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59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개 시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군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구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)</a:t>
            </a:r>
            <a:endParaRPr lang="ko-KR" altLang="en-US" sz="16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62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FEF60F-B7F6-E240-3546-67C3D3903E93}"/>
              </a:ext>
            </a:extLst>
          </p:cNvPr>
          <p:cNvSpPr/>
          <p:nvPr/>
        </p:nvSpPr>
        <p:spPr>
          <a:xfrm>
            <a:off x="606179" y="1383102"/>
            <a:ext cx="10979642" cy="536109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C5D916-D893-C4E8-E58A-B2CACCF70DEB}"/>
              </a:ext>
            </a:extLst>
          </p:cNvPr>
          <p:cNvSpPr/>
          <p:nvPr/>
        </p:nvSpPr>
        <p:spPr>
          <a:xfrm>
            <a:off x="606179" y="1383104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D5319-48D2-FBAC-3FA6-E06E9AA5D6D5}"/>
              </a:ext>
            </a:extLst>
          </p:cNvPr>
          <p:cNvSpPr txBox="1"/>
          <p:nvPr/>
        </p:nvSpPr>
        <p:spPr>
          <a:xfrm>
            <a:off x="628337" y="1413187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5B17B1-FDA7-6562-A998-DCEA3ED82598}"/>
              </a:ext>
            </a:extLst>
          </p:cNvPr>
          <p:cNvSpPr/>
          <p:nvPr/>
        </p:nvSpPr>
        <p:spPr>
          <a:xfrm>
            <a:off x="606179" y="4145962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879B9-84D5-2F8B-A7E3-69D28FEEA4DA}"/>
              </a:ext>
            </a:extLst>
          </p:cNvPr>
          <p:cNvSpPr txBox="1"/>
          <p:nvPr/>
        </p:nvSpPr>
        <p:spPr>
          <a:xfrm>
            <a:off x="628337" y="4176045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후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AFCCD7E-B59E-9435-C54C-2B88E1231B0C}"/>
              </a:ext>
            </a:extLst>
          </p:cNvPr>
          <p:cNvSpPr/>
          <p:nvPr/>
        </p:nvSpPr>
        <p:spPr>
          <a:xfrm>
            <a:off x="5954525" y="4140474"/>
            <a:ext cx="248574" cy="22567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4FF140-A431-188D-6344-041A4B5B123D}"/>
              </a:ext>
            </a:extLst>
          </p:cNvPr>
          <p:cNvSpPr txBox="1"/>
          <p:nvPr/>
        </p:nvSpPr>
        <p:spPr>
          <a:xfrm>
            <a:off x="1264514" y="4176045"/>
            <a:ext cx="2808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경기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서울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인천 총 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21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개 시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군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6C8AFF-A5AE-4A20-6A50-32BD1A6F7C85}"/>
              </a:ext>
            </a:extLst>
          </p:cNvPr>
          <p:cNvSpPr txBox="1"/>
          <p:nvPr/>
        </p:nvSpPr>
        <p:spPr>
          <a:xfrm>
            <a:off x="1264514" y="1440861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‘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구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’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  <a:sym typeface="Wingdings" panose="05000000000000000000" pitchFamily="2" charset="2"/>
              </a:rPr>
              <a:t>‘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  <a:sym typeface="Wingdings" panose="05000000000000000000" pitchFamily="2" charset="2"/>
              </a:rPr>
              <a:t>시</a:t>
            </a:r>
            <a:r>
              <a:rPr lang="en-US" altLang="ko-KR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  <a:sym typeface="Wingdings" panose="05000000000000000000" pitchFamily="2" charset="2"/>
              </a:rPr>
              <a:t>‘ </a:t>
            </a:r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  <a:sym typeface="Wingdings" panose="05000000000000000000" pitchFamily="2" charset="2"/>
              </a:rPr>
              <a:t>통합</a:t>
            </a:r>
            <a:endParaRPr lang="ko-KR" altLang="en-US" sz="16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ADB5E2-2063-2F9D-1488-A1384326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538" y="1786466"/>
            <a:ext cx="7975792" cy="22402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F3767B-0ABB-B868-ADF9-3EE36D700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203" y="4532148"/>
            <a:ext cx="7975792" cy="20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8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4503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en-US" altLang="ko-KR" dirty="0"/>
              <a:t>Prophet</a:t>
            </a:r>
            <a:r>
              <a:rPr lang="ko-KR" altLang="en-US" dirty="0"/>
              <a:t>을 이용한 트랜드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F5C7C6-1BFE-F680-DAA4-A017071B3CCA}"/>
              </a:ext>
            </a:extLst>
          </p:cNvPr>
          <p:cNvSpPr/>
          <p:nvPr/>
        </p:nvSpPr>
        <p:spPr>
          <a:xfrm>
            <a:off x="606178" y="1210072"/>
            <a:ext cx="299815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99230-E255-20AE-EFF7-96962A216D73}"/>
              </a:ext>
            </a:extLst>
          </p:cNvPr>
          <p:cNvSpPr txBox="1"/>
          <p:nvPr/>
        </p:nvSpPr>
        <p:spPr>
          <a:xfrm>
            <a:off x="620558" y="1247820"/>
            <a:ext cx="3187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서울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인천 총 </a:t>
            </a:r>
            <a:r>
              <a:rPr lang="en-US" altLang="ko-KR" sz="1400" b="1" dirty="0"/>
              <a:t>21</a:t>
            </a:r>
            <a:r>
              <a:rPr lang="ko-KR" altLang="en-US" sz="1400" b="1" dirty="0"/>
              <a:t>개 시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구 지역</a:t>
            </a:r>
            <a:endParaRPr lang="en-US" altLang="ko-KR" sz="1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0A4B9B-F54F-AF56-559B-88B79434E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50" y="4695932"/>
            <a:ext cx="5121333" cy="16121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E2E550-BA83-7E6E-8753-0F4AE3F43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686" y="2252557"/>
            <a:ext cx="5162601" cy="16121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8D7671-57C6-7A19-CFD2-8158FB8B0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5442" y="4704810"/>
            <a:ext cx="5121334" cy="157302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AEC9D1-85EB-4B2F-B7FB-DFAB78110BF9}"/>
              </a:ext>
            </a:extLst>
          </p:cNvPr>
          <p:cNvSpPr/>
          <p:nvPr/>
        </p:nvSpPr>
        <p:spPr>
          <a:xfrm>
            <a:off x="745061" y="4335478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Trend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1BB405-0DB6-F4BA-3940-D2101875064D}"/>
              </a:ext>
            </a:extLst>
          </p:cNvPr>
          <p:cNvSpPr/>
          <p:nvPr/>
        </p:nvSpPr>
        <p:spPr>
          <a:xfrm>
            <a:off x="6320901" y="1883225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Weekly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0C825F-B688-880B-F6DA-A9A0961CF199}"/>
              </a:ext>
            </a:extLst>
          </p:cNvPr>
          <p:cNvSpPr/>
          <p:nvPr/>
        </p:nvSpPr>
        <p:spPr>
          <a:xfrm>
            <a:off x="6418555" y="4335478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daily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FDCA3-0A0B-C3DD-FC5E-6C0330E3C1B2}"/>
              </a:ext>
            </a:extLst>
          </p:cNvPr>
          <p:cNvSpPr/>
          <p:nvPr/>
        </p:nvSpPr>
        <p:spPr>
          <a:xfrm>
            <a:off x="714860" y="1909859"/>
            <a:ext cx="2388756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2019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– 2020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월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C97422-E8B5-ED14-AC2F-4DEED0C5904A}"/>
              </a:ext>
            </a:extLst>
          </p:cNvPr>
          <p:cNvSpPr/>
          <p:nvPr/>
        </p:nvSpPr>
        <p:spPr>
          <a:xfrm>
            <a:off x="730401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544177-F6EF-E5A9-22C3-2E02A5A8B2BF}"/>
              </a:ext>
            </a:extLst>
          </p:cNvPr>
          <p:cNvSpPr/>
          <p:nvPr/>
        </p:nvSpPr>
        <p:spPr>
          <a:xfrm>
            <a:off x="2686465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00B2210-8867-78E8-1515-A2A4BEC9567F}"/>
              </a:ext>
            </a:extLst>
          </p:cNvPr>
          <p:cNvSpPr/>
          <p:nvPr/>
        </p:nvSpPr>
        <p:spPr>
          <a:xfrm>
            <a:off x="4642529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15BA46-F257-7093-AFDE-87BF77CBCDDC}"/>
              </a:ext>
            </a:extLst>
          </p:cNvPr>
          <p:cNvSpPr txBox="1"/>
          <p:nvPr/>
        </p:nvSpPr>
        <p:spPr>
          <a:xfrm>
            <a:off x="690401" y="3062438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14,050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6AB3C7-7ED4-BFE2-AA67-6119EB2A9967}"/>
              </a:ext>
            </a:extLst>
          </p:cNvPr>
          <p:cNvSpPr txBox="1"/>
          <p:nvPr/>
        </p:nvSpPr>
        <p:spPr>
          <a:xfrm>
            <a:off x="2646465" y="3062437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25,505 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3CE3F5-533F-D4F0-B0F7-9956F35F99E4}"/>
              </a:ext>
            </a:extLst>
          </p:cNvPr>
          <p:cNvSpPr txBox="1"/>
          <p:nvPr/>
        </p:nvSpPr>
        <p:spPr>
          <a:xfrm>
            <a:off x="4602529" y="3062436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585 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AC291A-CE7C-52A5-A00D-EE6BDA5F813F}"/>
              </a:ext>
            </a:extLst>
          </p:cNvPr>
          <p:cNvSpPr txBox="1"/>
          <p:nvPr/>
        </p:nvSpPr>
        <p:spPr>
          <a:xfrm>
            <a:off x="690401" y="3789257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일당 평균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FD1DDE-F105-CD10-765D-96B9FFFE5412}"/>
              </a:ext>
            </a:extLst>
          </p:cNvPr>
          <p:cNvSpPr txBox="1"/>
          <p:nvPr/>
        </p:nvSpPr>
        <p:spPr>
          <a:xfrm>
            <a:off x="2646465" y="3789256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일 최대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475B42-A298-A113-6B03-A6CEA1F8B5F3}"/>
              </a:ext>
            </a:extLst>
          </p:cNvPr>
          <p:cNvSpPr txBox="1"/>
          <p:nvPr/>
        </p:nvSpPr>
        <p:spPr>
          <a:xfrm>
            <a:off x="4602529" y="3789255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시간 평균</a:t>
            </a:r>
          </a:p>
        </p:txBody>
      </p:sp>
    </p:spTree>
    <p:extLst>
      <p:ext uri="{BB962C8B-B14F-4D97-AF65-F5344CB8AC3E}">
        <p14:creationId xmlns:p14="http://schemas.microsoft.com/office/powerpoint/2010/main" val="765465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4503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en-US" altLang="ko-KR" dirty="0"/>
              <a:t>Prophet</a:t>
            </a:r>
            <a:r>
              <a:rPr lang="ko-KR" altLang="en-US" dirty="0"/>
              <a:t>을 이용한 트랜드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F5C7C6-1BFE-F680-DAA4-A017071B3CCA}"/>
              </a:ext>
            </a:extLst>
          </p:cNvPr>
          <p:cNvSpPr/>
          <p:nvPr/>
        </p:nvSpPr>
        <p:spPr>
          <a:xfrm>
            <a:off x="606178" y="1210072"/>
            <a:ext cx="20802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99230-E255-20AE-EFF7-96962A216D73}"/>
              </a:ext>
            </a:extLst>
          </p:cNvPr>
          <p:cNvSpPr txBox="1"/>
          <p:nvPr/>
        </p:nvSpPr>
        <p:spPr>
          <a:xfrm>
            <a:off x="620558" y="1247820"/>
            <a:ext cx="238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b="1" dirty="0"/>
              <a:t>경기</a:t>
            </a:r>
            <a:r>
              <a:rPr lang="en-US" altLang="ko-KR" sz="1400" b="1" dirty="0"/>
              <a:t> 12</a:t>
            </a:r>
            <a:r>
              <a:rPr lang="ko-KR" altLang="en-US" sz="1400" b="1" dirty="0"/>
              <a:t>개 시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구 지역</a:t>
            </a:r>
            <a:endParaRPr lang="en-US" altLang="ko-KR" sz="1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AEC9D1-85EB-4B2F-B7FB-DFAB78110BF9}"/>
              </a:ext>
            </a:extLst>
          </p:cNvPr>
          <p:cNvSpPr/>
          <p:nvPr/>
        </p:nvSpPr>
        <p:spPr>
          <a:xfrm>
            <a:off x="745061" y="4335478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Trend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1BB405-0DB6-F4BA-3940-D2101875064D}"/>
              </a:ext>
            </a:extLst>
          </p:cNvPr>
          <p:cNvSpPr/>
          <p:nvPr/>
        </p:nvSpPr>
        <p:spPr>
          <a:xfrm>
            <a:off x="6216728" y="1883225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Weekly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0C825F-B688-880B-F6DA-A9A0961CF199}"/>
              </a:ext>
            </a:extLst>
          </p:cNvPr>
          <p:cNvSpPr/>
          <p:nvPr/>
        </p:nvSpPr>
        <p:spPr>
          <a:xfrm>
            <a:off x="6302807" y="4335478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daily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FDCA3-0A0B-C3DD-FC5E-6C0330E3C1B2}"/>
              </a:ext>
            </a:extLst>
          </p:cNvPr>
          <p:cNvSpPr/>
          <p:nvPr/>
        </p:nvSpPr>
        <p:spPr>
          <a:xfrm>
            <a:off x="714860" y="1909859"/>
            <a:ext cx="2388756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2019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– 2020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월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C97422-E8B5-ED14-AC2F-4DEED0C5904A}"/>
              </a:ext>
            </a:extLst>
          </p:cNvPr>
          <p:cNvSpPr/>
          <p:nvPr/>
        </p:nvSpPr>
        <p:spPr>
          <a:xfrm>
            <a:off x="730401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544177-F6EF-E5A9-22C3-2E02A5A8B2BF}"/>
              </a:ext>
            </a:extLst>
          </p:cNvPr>
          <p:cNvSpPr/>
          <p:nvPr/>
        </p:nvSpPr>
        <p:spPr>
          <a:xfrm>
            <a:off x="2686465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00B2210-8867-78E8-1515-A2A4BEC9567F}"/>
              </a:ext>
            </a:extLst>
          </p:cNvPr>
          <p:cNvSpPr/>
          <p:nvPr/>
        </p:nvSpPr>
        <p:spPr>
          <a:xfrm>
            <a:off x="4642529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15BA46-F257-7093-AFDE-87BF77CBCDDC}"/>
              </a:ext>
            </a:extLst>
          </p:cNvPr>
          <p:cNvSpPr txBox="1"/>
          <p:nvPr/>
        </p:nvSpPr>
        <p:spPr>
          <a:xfrm>
            <a:off x="690401" y="3062438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10,734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6AB3C7-7ED4-BFE2-AA67-6119EB2A9967}"/>
              </a:ext>
            </a:extLst>
          </p:cNvPr>
          <p:cNvSpPr txBox="1"/>
          <p:nvPr/>
        </p:nvSpPr>
        <p:spPr>
          <a:xfrm>
            <a:off x="2646465" y="3062437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447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3CE3F5-533F-D4F0-B0F7-9956F35F99E4}"/>
              </a:ext>
            </a:extLst>
          </p:cNvPr>
          <p:cNvSpPr txBox="1"/>
          <p:nvPr/>
        </p:nvSpPr>
        <p:spPr>
          <a:xfrm>
            <a:off x="4602529" y="3062436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7.4 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AC291A-CE7C-52A5-A00D-EE6BDA5F813F}"/>
              </a:ext>
            </a:extLst>
          </p:cNvPr>
          <p:cNvSpPr txBox="1"/>
          <p:nvPr/>
        </p:nvSpPr>
        <p:spPr>
          <a:xfrm>
            <a:off x="690401" y="3789257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일당 평균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FD1DDE-F105-CD10-765D-96B9FFFE5412}"/>
              </a:ext>
            </a:extLst>
          </p:cNvPr>
          <p:cNvSpPr txBox="1"/>
          <p:nvPr/>
        </p:nvSpPr>
        <p:spPr>
          <a:xfrm>
            <a:off x="2646465" y="3789256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시간당 평균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475B42-A298-A113-6B03-A6CEA1F8B5F3}"/>
              </a:ext>
            </a:extLst>
          </p:cNvPr>
          <p:cNvSpPr txBox="1"/>
          <p:nvPr/>
        </p:nvSpPr>
        <p:spPr>
          <a:xfrm>
            <a:off x="4602529" y="3789255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분당 평균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77FF78-5195-A711-B05F-569DCBAA2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6" y="4704809"/>
            <a:ext cx="5121333" cy="15912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6118B7-74CC-DF65-4B63-C6373F0D1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559" y="2252557"/>
            <a:ext cx="5320217" cy="1647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24E206-17CD-F4AD-4DF3-A891EE165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489" y="4704809"/>
            <a:ext cx="5257288" cy="16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62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4503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en-US" altLang="ko-KR" dirty="0"/>
              <a:t>Prophet</a:t>
            </a:r>
            <a:r>
              <a:rPr lang="ko-KR" altLang="en-US" dirty="0"/>
              <a:t>을 이용한 트랜드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F5C7C6-1BFE-F680-DAA4-A017071B3CCA}"/>
              </a:ext>
            </a:extLst>
          </p:cNvPr>
          <p:cNvSpPr/>
          <p:nvPr/>
        </p:nvSpPr>
        <p:spPr>
          <a:xfrm>
            <a:off x="606178" y="1210072"/>
            <a:ext cx="202590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AEC9D1-85EB-4B2F-B7FB-DFAB78110BF9}"/>
              </a:ext>
            </a:extLst>
          </p:cNvPr>
          <p:cNvSpPr/>
          <p:nvPr/>
        </p:nvSpPr>
        <p:spPr>
          <a:xfrm>
            <a:off x="745061" y="4335478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Trend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1BB405-0DB6-F4BA-3940-D2101875064D}"/>
              </a:ext>
            </a:extLst>
          </p:cNvPr>
          <p:cNvSpPr/>
          <p:nvPr/>
        </p:nvSpPr>
        <p:spPr>
          <a:xfrm>
            <a:off x="6320901" y="1883225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Weekly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0C825F-B688-880B-F6DA-A9A0961CF199}"/>
              </a:ext>
            </a:extLst>
          </p:cNvPr>
          <p:cNvSpPr/>
          <p:nvPr/>
        </p:nvSpPr>
        <p:spPr>
          <a:xfrm>
            <a:off x="6418555" y="4335478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daily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FDCA3-0A0B-C3DD-FC5E-6C0330E3C1B2}"/>
              </a:ext>
            </a:extLst>
          </p:cNvPr>
          <p:cNvSpPr/>
          <p:nvPr/>
        </p:nvSpPr>
        <p:spPr>
          <a:xfrm>
            <a:off x="714860" y="1909859"/>
            <a:ext cx="2388756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2019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– 2020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월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C97422-E8B5-ED14-AC2F-4DEED0C5904A}"/>
              </a:ext>
            </a:extLst>
          </p:cNvPr>
          <p:cNvSpPr/>
          <p:nvPr/>
        </p:nvSpPr>
        <p:spPr>
          <a:xfrm>
            <a:off x="730401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544177-F6EF-E5A9-22C3-2E02A5A8B2BF}"/>
              </a:ext>
            </a:extLst>
          </p:cNvPr>
          <p:cNvSpPr/>
          <p:nvPr/>
        </p:nvSpPr>
        <p:spPr>
          <a:xfrm>
            <a:off x="2686465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00B2210-8867-78E8-1515-A2A4BEC9567F}"/>
              </a:ext>
            </a:extLst>
          </p:cNvPr>
          <p:cNvSpPr/>
          <p:nvPr/>
        </p:nvSpPr>
        <p:spPr>
          <a:xfrm>
            <a:off x="4642529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15BA46-F257-7093-AFDE-87BF77CBCDDC}"/>
              </a:ext>
            </a:extLst>
          </p:cNvPr>
          <p:cNvSpPr txBox="1"/>
          <p:nvPr/>
        </p:nvSpPr>
        <p:spPr>
          <a:xfrm>
            <a:off x="690401" y="3062438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2,912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6AB3C7-7ED4-BFE2-AA67-6119EB2A9967}"/>
              </a:ext>
            </a:extLst>
          </p:cNvPr>
          <p:cNvSpPr txBox="1"/>
          <p:nvPr/>
        </p:nvSpPr>
        <p:spPr>
          <a:xfrm>
            <a:off x="2646465" y="3062437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121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3CE3F5-533F-D4F0-B0F7-9956F35F99E4}"/>
              </a:ext>
            </a:extLst>
          </p:cNvPr>
          <p:cNvSpPr txBox="1"/>
          <p:nvPr/>
        </p:nvSpPr>
        <p:spPr>
          <a:xfrm>
            <a:off x="4602529" y="3062436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2 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AC291A-CE7C-52A5-A00D-EE6BDA5F813F}"/>
              </a:ext>
            </a:extLst>
          </p:cNvPr>
          <p:cNvSpPr txBox="1"/>
          <p:nvPr/>
        </p:nvSpPr>
        <p:spPr>
          <a:xfrm>
            <a:off x="690401" y="3789257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일당 평균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FD1DDE-F105-CD10-765D-96B9FFFE5412}"/>
              </a:ext>
            </a:extLst>
          </p:cNvPr>
          <p:cNvSpPr txBox="1"/>
          <p:nvPr/>
        </p:nvSpPr>
        <p:spPr>
          <a:xfrm>
            <a:off x="2646465" y="3789256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시간당 평균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475B42-A298-A113-6B03-A6CEA1F8B5F3}"/>
              </a:ext>
            </a:extLst>
          </p:cNvPr>
          <p:cNvSpPr txBox="1"/>
          <p:nvPr/>
        </p:nvSpPr>
        <p:spPr>
          <a:xfrm>
            <a:off x="4602529" y="3789255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분당 평균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DCA42-9780-E775-D1E8-C8639CDB6EF1}"/>
              </a:ext>
            </a:extLst>
          </p:cNvPr>
          <p:cNvSpPr txBox="1"/>
          <p:nvPr/>
        </p:nvSpPr>
        <p:spPr>
          <a:xfrm>
            <a:off x="620558" y="1247820"/>
            <a:ext cx="238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b="1" dirty="0"/>
              <a:t>서울</a:t>
            </a:r>
            <a:r>
              <a:rPr lang="en-US" altLang="ko-KR" sz="1400" b="1" dirty="0"/>
              <a:t> 8</a:t>
            </a:r>
            <a:r>
              <a:rPr lang="ko-KR" altLang="en-US" sz="1400" b="1" dirty="0"/>
              <a:t>개 시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구 지역</a:t>
            </a:r>
            <a:endParaRPr lang="en-US" altLang="ko-KR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A87D13-5010-80D8-B37B-C505A7956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67" y="4704810"/>
            <a:ext cx="5257288" cy="15839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2BF87E-541C-1539-504D-6FE5D5F9D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162" y="2237834"/>
            <a:ext cx="5257289" cy="1613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F26995-AF10-89AD-0FDC-7B0355CEA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552" y="4704810"/>
            <a:ext cx="5212899" cy="159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52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4503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en-US" altLang="ko-KR" dirty="0"/>
              <a:t>Prophet</a:t>
            </a:r>
            <a:r>
              <a:rPr lang="ko-KR" altLang="en-US" dirty="0"/>
              <a:t>을 이용한 트랜드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AEC9D1-85EB-4B2F-B7FB-DFAB78110BF9}"/>
              </a:ext>
            </a:extLst>
          </p:cNvPr>
          <p:cNvSpPr/>
          <p:nvPr/>
        </p:nvSpPr>
        <p:spPr>
          <a:xfrm>
            <a:off x="745061" y="4335478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Trend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1BB405-0DB6-F4BA-3940-D2101875064D}"/>
              </a:ext>
            </a:extLst>
          </p:cNvPr>
          <p:cNvSpPr/>
          <p:nvPr/>
        </p:nvSpPr>
        <p:spPr>
          <a:xfrm>
            <a:off x="6320901" y="1883225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Weekly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0C825F-B688-880B-F6DA-A9A0961CF199}"/>
              </a:ext>
            </a:extLst>
          </p:cNvPr>
          <p:cNvSpPr/>
          <p:nvPr/>
        </p:nvSpPr>
        <p:spPr>
          <a:xfrm>
            <a:off x="6418555" y="4335478"/>
            <a:ext cx="1518082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daily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9FDCA3-0A0B-C3DD-FC5E-6C0330E3C1B2}"/>
              </a:ext>
            </a:extLst>
          </p:cNvPr>
          <p:cNvSpPr/>
          <p:nvPr/>
        </p:nvSpPr>
        <p:spPr>
          <a:xfrm>
            <a:off x="714860" y="1909859"/>
            <a:ext cx="2388756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2019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– 2020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월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EC97422-E8B5-ED14-AC2F-4DEED0C5904A}"/>
              </a:ext>
            </a:extLst>
          </p:cNvPr>
          <p:cNvSpPr/>
          <p:nvPr/>
        </p:nvSpPr>
        <p:spPr>
          <a:xfrm>
            <a:off x="730401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544177-F6EF-E5A9-22C3-2E02A5A8B2BF}"/>
              </a:ext>
            </a:extLst>
          </p:cNvPr>
          <p:cNvSpPr/>
          <p:nvPr/>
        </p:nvSpPr>
        <p:spPr>
          <a:xfrm>
            <a:off x="2686465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00B2210-8867-78E8-1515-A2A4BEC9567F}"/>
              </a:ext>
            </a:extLst>
          </p:cNvPr>
          <p:cNvSpPr/>
          <p:nvPr/>
        </p:nvSpPr>
        <p:spPr>
          <a:xfrm>
            <a:off x="4642529" y="2716332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15BA46-F257-7093-AFDE-87BF77CBCDDC}"/>
              </a:ext>
            </a:extLst>
          </p:cNvPr>
          <p:cNvSpPr txBox="1"/>
          <p:nvPr/>
        </p:nvSpPr>
        <p:spPr>
          <a:xfrm>
            <a:off x="690401" y="3062438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407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6AB3C7-7ED4-BFE2-AA67-6119EB2A9967}"/>
              </a:ext>
            </a:extLst>
          </p:cNvPr>
          <p:cNvSpPr txBox="1"/>
          <p:nvPr/>
        </p:nvSpPr>
        <p:spPr>
          <a:xfrm>
            <a:off x="2646465" y="3062437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17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3CE3F5-533F-D4F0-B0F7-9956F35F99E4}"/>
              </a:ext>
            </a:extLst>
          </p:cNvPr>
          <p:cNvSpPr txBox="1"/>
          <p:nvPr/>
        </p:nvSpPr>
        <p:spPr>
          <a:xfrm>
            <a:off x="4602529" y="3062436"/>
            <a:ext cx="1091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0.28 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AC291A-CE7C-52A5-A00D-EE6BDA5F813F}"/>
              </a:ext>
            </a:extLst>
          </p:cNvPr>
          <p:cNvSpPr txBox="1"/>
          <p:nvPr/>
        </p:nvSpPr>
        <p:spPr>
          <a:xfrm>
            <a:off x="690401" y="3789257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일당 평균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FD1DDE-F105-CD10-765D-96B9FFFE5412}"/>
              </a:ext>
            </a:extLst>
          </p:cNvPr>
          <p:cNvSpPr txBox="1"/>
          <p:nvPr/>
        </p:nvSpPr>
        <p:spPr>
          <a:xfrm>
            <a:off x="2646465" y="3789256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시간당 평균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475B42-A298-A113-6B03-A6CEA1F8B5F3}"/>
              </a:ext>
            </a:extLst>
          </p:cNvPr>
          <p:cNvSpPr txBox="1"/>
          <p:nvPr/>
        </p:nvSpPr>
        <p:spPr>
          <a:xfrm>
            <a:off x="4602529" y="3789255"/>
            <a:ext cx="109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분당 평균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202590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9751-67C1-09BF-53DC-C97238D87FFD}"/>
              </a:ext>
            </a:extLst>
          </p:cNvPr>
          <p:cNvSpPr txBox="1"/>
          <p:nvPr/>
        </p:nvSpPr>
        <p:spPr>
          <a:xfrm>
            <a:off x="620558" y="1247820"/>
            <a:ext cx="2388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b="1" dirty="0"/>
              <a:t>인천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부평구 지역</a:t>
            </a:r>
            <a:endParaRPr lang="en-US" altLang="ko-KR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A1B5DC-3FEA-4D72-7A1C-387C693A9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98" y="4704809"/>
            <a:ext cx="5155865" cy="15850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8247A1-2A8D-5175-BD7D-A5765BDAA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218" y="2251362"/>
            <a:ext cx="5257288" cy="16320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964CC9-333F-F580-E806-6DBCE9A79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753" y="4678083"/>
            <a:ext cx="5257288" cy="161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323B8C-C94B-4AEE-94F7-D925069FB837}"/>
              </a:ext>
            </a:extLst>
          </p:cNvPr>
          <p:cNvSpPr/>
          <p:nvPr/>
        </p:nvSpPr>
        <p:spPr>
          <a:xfrm>
            <a:off x="1916427" y="1684947"/>
            <a:ext cx="29924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991149-26FA-48A8-AFD3-80322C0C50B0}"/>
              </a:ext>
            </a:extLst>
          </p:cNvPr>
          <p:cNvSpPr/>
          <p:nvPr/>
        </p:nvSpPr>
        <p:spPr>
          <a:xfrm>
            <a:off x="1916427" y="2217867"/>
            <a:ext cx="29924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38F8B1-48C8-404D-ADA6-268077CC927A}"/>
              </a:ext>
            </a:extLst>
          </p:cNvPr>
          <p:cNvSpPr/>
          <p:nvPr/>
        </p:nvSpPr>
        <p:spPr>
          <a:xfrm>
            <a:off x="1916427" y="3276784"/>
            <a:ext cx="29924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4C6D55-59FD-480A-815E-1F2192DDA7F9}"/>
              </a:ext>
            </a:extLst>
          </p:cNvPr>
          <p:cNvSpPr/>
          <p:nvPr/>
        </p:nvSpPr>
        <p:spPr>
          <a:xfrm>
            <a:off x="1916427" y="3819330"/>
            <a:ext cx="29924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4214551-FBE4-4EE0-B838-54A7503B99B8}"/>
              </a:ext>
            </a:extLst>
          </p:cNvPr>
          <p:cNvSpPr/>
          <p:nvPr/>
        </p:nvSpPr>
        <p:spPr>
          <a:xfrm>
            <a:off x="1916427" y="4361876"/>
            <a:ext cx="29924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D1D776-6A76-4101-9B6E-589B2D3B7F5B}"/>
              </a:ext>
            </a:extLst>
          </p:cNvPr>
          <p:cNvSpPr/>
          <p:nvPr/>
        </p:nvSpPr>
        <p:spPr>
          <a:xfrm>
            <a:off x="1916427" y="4894796"/>
            <a:ext cx="29924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검은색이(가) 표시된 사진&#10;&#10;자동 생성된 설명">
            <a:extLst>
              <a:ext uri="{FF2B5EF4-FFF2-40B4-BE49-F238E27FC236}">
                <a16:creationId xmlns:a16="http://schemas.microsoft.com/office/drawing/2014/main" id="{5FF7A44F-A821-4BFB-B8A8-FEC7C4CA2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23C363-0106-4B3D-9BCD-39580AEE9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CA2062-106D-4760-A06B-436ED7B7ED69}"/>
              </a:ext>
            </a:extLst>
          </p:cNvPr>
          <p:cNvSpPr txBox="1"/>
          <p:nvPr/>
        </p:nvSpPr>
        <p:spPr>
          <a:xfrm>
            <a:off x="760602" y="544809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CONTENTS</a:t>
            </a:r>
            <a:endParaRPr lang="ko-KR" altLang="en-US" sz="2800" b="1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52C93C-7EA5-41D1-A9FC-68FB423D104B}"/>
              </a:ext>
            </a:extLst>
          </p:cNvPr>
          <p:cNvSpPr txBox="1"/>
          <p:nvPr/>
        </p:nvSpPr>
        <p:spPr>
          <a:xfrm>
            <a:off x="2026057" y="1722695"/>
            <a:ext cx="236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프로젝트 배경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89253B-AC04-4323-905E-79BBE1070CD6}"/>
              </a:ext>
            </a:extLst>
          </p:cNvPr>
          <p:cNvSpPr/>
          <p:nvPr/>
        </p:nvSpPr>
        <p:spPr>
          <a:xfrm>
            <a:off x="1367722" y="1684947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54FD27-6AF1-4188-8B7C-C847C92E8B8C}"/>
              </a:ext>
            </a:extLst>
          </p:cNvPr>
          <p:cNvSpPr txBox="1"/>
          <p:nvPr/>
        </p:nvSpPr>
        <p:spPr>
          <a:xfrm>
            <a:off x="1389880" y="1715030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01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68F3B9-B865-40F5-A68C-11236FC080B0}"/>
              </a:ext>
            </a:extLst>
          </p:cNvPr>
          <p:cNvSpPr/>
          <p:nvPr/>
        </p:nvSpPr>
        <p:spPr>
          <a:xfrm>
            <a:off x="1367722" y="2217867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39A07E-B241-4756-AED6-28081B653801}"/>
              </a:ext>
            </a:extLst>
          </p:cNvPr>
          <p:cNvSpPr txBox="1"/>
          <p:nvPr/>
        </p:nvSpPr>
        <p:spPr>
          <a:xfrm>
            <a:off x="1389880" y="2247950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02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988B528-94A1-43AF-B51E-D66DFC73C4C7}"/>
              </a:ext>
            </a:extLst>
          </p:cNvPr>
          <p:cNvSpPr/>
          <p:nvPr/>
        </p:nvSpPr>
        <p:spPr>
          <a:xfrm>
            <a:off x="1367722" y="3276784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DC3E92-BDDD-4631-AC41-5BDE71D91B1F}"/>
              </a:ext>
            </a:extLst>
          </p:cNvPr>
          <p:cNvSpPr txBox="1"/>
          <p:nvPr/>
        </p:nvSpPr>
        <p:spPr>
          <a:xfrm>
            <a:off x="1389880" y="3306867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04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9EC7381-0A4E-426B-8461-315C0A9133D2}"/>
              </a:ext>
            </a:extLst>
          </p:cNvPr>
          <p:cNvSpPr/>
          <p:nvPr/>
        </p:nvSpPr>
        <p:spPr>
          <a:xfrm>
            <a:off x="1367722" y="3819330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709F48-7F88-4A4A-A506-1FD0C3A9AB65}"/>
              </a:ext>
            </a:extLst>
          </p:cNvPr>
          <p:cNvSpPr txBox="1"/>
          <p:nvPr/>
        </p:nvSpPr>
        <p:spPr>
          <a:xfrm>
            <a:off x="1389880" y="3849413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05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F78ED0-C9B7-49CD-9FD9-F92DCDD94A15}"/>
              </a:ext>
            </a:extLst>
          </p:cNvPr>
          <p:cNvSpPr/>
          <p:nvPr/>
        </p:nvSpPr>
        <p:spPr>
          <a:xfrm>
            <a:off x="1367722" y="4361876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F87D67-FCC9-4B31-9C5B-7309DAE24DAA}"/>
              </a:ext>
            </a:extLst>
          </p:cNvPr>
          <p:cNvSpPr txBox="1"/>
          <p:nvPr/>
        </p:nvSpPr>
        <p:spPr>
          <a:xfrm>
            <a:off x="1389880" y="4391959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06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F581CC-C3A2-4A5C-8D88-2B96EA55DDD9}"/>
              </a:ext>
            </a:extLst>
          </p:cNvPr>
          <p:cNvSpPr/>
          <p:nvPr/>
        </p:nvSpPr>
        <p:spPr>
          <a:xfrm>
            <a:off x="1367722" y="4894796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EFC5BE-33EA-41E9-B1E4-6C336DE10245}"/>
              </a:ext>
            </a:extLst>
          </p:cNvPr>
          <p:cNvSpPr txBox="1"/>
          <p:nvPr/>
        </p:nvSpPr>
        <p:spPr>
          <a:xfrm>
            <a:off x="1389880" y="4924879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07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128298-9B28-6170-36DE-3650982E0C5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95196-D7EB-B55C-4337-A966F02FB228}"/>
              </a:ext>
            </a:extLst>
          </p:cNvPr>
          <p:cNvSpPr txBox="1"/>
          <p:nvPr/>
        </p:nvSpPr>
        <p:spPr>
          <a:xfrm>
            <a:off x="2026057" y="2251024"/>
            <a:ext cx="236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프로젝트 방향성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E42D4-1140-DD90-BA86-E41F5559DC47}"/>
              </a:ext>
            </a:extLst>
          </p:cNvPr>
          <p:cNvSpPr txBox="1"/>
          <p:nvPr/>
        </p:nvSpPr>
        <p:spPr>
          <a:xfrm>
            <a:off x="2026057" y="3322255"/>
            <a:ext cx="236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프로젝트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E4808F-74E8-B4EA-924C-D8FDCA6D2566}"/>
              </a:ext>
            </a:extLst>
          </p:cNvPr>
          <p:cNvSpPr txBox="1"/>
          <p:nvPr/>
        </p:nvSpPr>
        <p:spPr>
          <a:xfrm>
            <a:off x="2026057" y="3880190"/>
            <a:ext cx="236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데이터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6F5BB-C9BE-E351-8E49-B1DAFACF9E77}"/>
              </a:ext>
            </a:extLst>
          </p:cNvPr>
          <p:cNvSpPr txBox="1"/>
          <p:nvPr/>
        </p:nvSpPr>
        <p:spPr>
          <a:xfrm>
            <a:off x="2026057" y="4391959"/>
            <a:ext cx="236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431FC-063C-6AF5-2FCF-B15ACA34CEEA}"/>
              </a:ext>
            </a:extLst>
          </p:cNvPr>
          <p:cNvSpPr txBox="1"/>
          <p:nvPr/>
        </p:nvSpPr>
        <p:spPr>
          <a:xfrm>
            <a:off x="2026057" y="4925573"/>
            <a:ext cx="236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분석 및 모델링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F3C2D9-241B-A2AB-180B-598C8FBBF420}"/>
              </a:ext>
            </a:extLst>
          </p:cNvPr>
          <p:cNvSpPr/>
          <p:nvPr/>
        </p:nvSpPr>
        <p:spPr>
          <a:xfrm>
            <a:off x="1916427" y="5415558"/>
            <a:ext cx="29924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34F4D6-C35D-94A9-932D-8735BD22B65C}"/>
              </a:ext>
            </a:extLst>
          </p:cNvPr>
          <p:cNvSpPr/>
          <p:nvPr/>
        </p:nvSpPr>
        <p:spPr>
          <a:xfrm>
            <a:off x="1367722" y="5415558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1579E3-C24B-3965-6532-6CBE8C2703A7}"/>
              </a:ext>
            </a:extLst>
          </p:cNvPr>
          <p:cNvSpPr txBox="1"/>
          <p:nvPr/>
        </p:nvSpPr>
        <p:spPr>
          <a:xfrm>
            <a:off x="1389880" y="5445641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08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7B4BB-9312-2E97-BC44-4FE1B8EBC62D}"/>
              </a:ext>
            </a:extLst>
          </p:cNvPr>
          <p:cNvSpPr txBox="1"/>
          <p:nvPr/>
        </p:nvSpPr>
        <p:spPr>
          <a:xfrm>
            <a:off x="2026057" y="5446335"/>
            <a:ext cx="236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개선사항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70E408-B57B-FFC8-BDAB-7281F183A071}"/>
              </a:ext>
            </a:extLst>
          </p:cNvPr>
          <p:cNvSpPr/>
          <p:nvPr/>
        </p:nvSpPr>
        <p:spPr>
          <a:xfrm>
            <a:off x="1916427" y="5943859"/>
            <a:ext cx="29924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91D0B83-D4BA-69F8-3E7F-783E1D3F73D5}"/>
              </a:ext>
            </a:extLst>
          </p:cNvPr>
          <p:cNvSpPr/>
          <p:nvPr/>
        </p:nvSpPr>
        <p:spPr>
          <a:xfrm>
            <a:off x="1367722" y="5943859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B62AC8-288E-D761-063D-ED84CAFF9ECD}"/>
              </a:ext>
            </a:extLst>
          </p:cNvPr>
          <p:cNvSpPr txBox="1"/>
          <p:nvPr/>
        </p:nvSpPr>
        <p:spPr>
          <a:xfrm>
            <a:off x="1389880" y="5973942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09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02310F-42AA-14E4-8A2F-EFFC5124C699}"/>
              </a:ext>
            </a:extLst>
          </p:cNvPr>
          <p:cNvSpPr txBox="1"/>
          <p:nvPr/>
        </p:nvSpPr>
        <p:spPr>
          <a:xfrm>
            <a:off x="2026057" y="5974636"/>
            <a:ext cx="236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기대효과</a:t>
            </a:r>
          </a:p>
        </p:txBody>
      </p:sp>
      <p:pic>
        <p:nvPicPr>
          <p:cNvPr id="58" name="그림 57" descr="사람, 패스트푸드, 의류, 우산이(가) 표시된 사진&#10;&#10;자동 생성된 설명">
            <a:extLst>
              <a:ext uri="{FF2B5EF4-FFF2-40B4-BE49-F238E27FC236}">
                <a16:creationId xmlns:a16="http://schemas.microsoft.com/office/drawing/2014/main" id="{C63EE463-ED67-FF30-53A3-4A60331D8C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7" b="98145" l="5859" r="98438">
                        <a14:foregroundMark x1="26074" y1="14355" x2="32227" y2="41992"/>
                        <a14:foregroundMark x1="27344" y1="11230" x2="79883" y2="10645"/>
                        <a14:foregroundMark x1="84863" y1="4395" x2="12988" y2="8008"/>
                        <a14:foregroundMark x1="12988" y1="8008" x2="8301" y2="12793"/>
                        <a14:foregroundMark x1="87305" y1="4102" x2="93555" y2="10547"/>
                        <a14:foregroundMark x1="93555" y1="10547" x2="94434" y2="12598"/>
                        <a14:foregroundMark x1="87305" y1="4785" x2="23340" y2="2832"/>
                        <a14:foregroundMark x1="23340" y1="2832" x2="12012" y2="4492"/>
                        <a14:foregroundMark x1="68164" y1="34082" x2="80957" y2="51270"/>
                        <a14:foregroundMark x1="64258" y1="33984" x2="65723" y2="44434"/>
                        <a14:foregroundMark x1="65723" y1="44434" x2="80957" y2="39453"/>
                        <a14:foregroundMark x1="80957" y1="39453" x2="65820" y2="40039"/>
                        <a14:foregroundMark x1="65820" y1="40039" x2="73633" y2="49414"/>
                        <a14:foregroundMark x1="81152" y1="34277" x2="72363" y2="35645"/>
                        <a14:foregroundMark x1="72363" y1="35645" x2="83203" y2="31543"/>
                        <a14:foregroundMark x1="83203" y1="31543" x2="84180" y2="43164"/>
                        <a14:foregroundMark x1="84180" y1="43164" x2="93555" y2="46777"/>
                        <a14:foregroundMark x1="93555" y1="46777" x2="94141" y2="60254"/>
                        <a14:foregroundMark x1="88379" y1="33691" x2="87598" y2="26367"/>
                        <a14:foregroundMark x1="87598" y1="26367" x2="89746" y2="35449"/>
                        <a14:foregroundMark x1="89746" y1="35449" x2="97266" y2="31445"/>
                        <a14:foregroundMark x1="96289" y1="24414" x2="98438" y2="14355"/>
                        <a14:foregroundMark x1="97900" y1="7453" x2="97852" y2="6836"/>
                        <a14:foregroundMark x1="98438" y1="14355" x2="98180" y2="11046"/>
                        <a14:foregroundMark x1="94043" y1="65820" x2="95138" y2="74699"/>
                        <a14:foregroundMark x1="74902" y1="72656" x2="50195" y2="82129"/>
                        <a14:foregroundMark x1="50195" y1="82129" x2="32520" y2="84082"/>
                        <a14:foregroundMark x1="32520" y1="84082" x2="25879" y2="86914"/>
                        <a14:foregroundMark x1="25879" y1="86914" x2="22266" y2="92773"/>
                        <a14:foregroundMark x1="21191" y1="44043" x2="8594" y2="69141"/>
                        <a14:foregroundMark x1="8594" y1="69141" x2="8691" y2="85059"/>
                        <a14:foregroundMark x1="8691" y1="85059" x2="12500" y2="94141"/>
                        <a14:foregroundMark x1="12500" y1="94141" x2="16992" y2="97559"/>
                        <a14:foregroundMark x1="8594" y1="62988" x2="7910" y2="74512"/>
                        <a14:foregroundMark x1="7910" y1="74512" x2="13477" y2="92480"/>
                        <a14:foregroundMark x1="13477" y1="92480" x2="19141" y2="97949"/>
                        <a14:foregroundMark x1="19141" y1="97949" x2="20996" y2="98145"/>
                        <a14:foregroundMark x1="39453" y1="89551" x2="21484" y2="95898"/>
                        <a14:foregroundMark x1="31543" y1="89355" x2="33203" y2="87109"/>
                        <a14:foregroundMark x1="6445" y1="53516" x2="4102" y2="63574"/>
                        <a14:foregroundMark x1="4102" y1="63574" x2="5859" y2="90234"/>
                        <a14:foregroundMark x1="5859" y1="90234" x2="6445" y2="91504"/>
                        <a14:foregroundMark x1="62305" y1="79590" x2="74121" y2="80273"/>
                        <a14:foregroundMark x1="74121" y1="80273" x2="85449" y2="79590"/>
                        <a14:foregroundMark x1="85449" y1="79590" x2="87012" y2="78613"/>
                        <a14:backgroundMark x1="55859" y1="91211" x2="86426" y2="95410"/>
                        <a14:backgroundMark x1="70117" y1="90820" x2="87305" y2="92773"/>
                        <a14:backgroundMark x1="87109" y1="91406" x2="90332" y2="96289"/>
                        <a14:backgroundMark x1="54980" y1="90234" x2="56152" y2="96094"/>
                        <a14:backgroundMark x1="91895" y1="84180" x2="98047" y2="89941"/>
                        <a14:backgroundMark x1="99219" y1="76172" x2="98242" y2="86328"/>
                        <a14:backgroundMark x1="96875" y1="74121" x2="95605" y2="85352"/>
                        <a14:backgroundMark x1="94336" y1="87891" x2="92578" y2="93164"/>
                        <a14:backgroundMark x1="97266" y1="85742" x2="86621" y2="93164"/>
                        <a14:backgroundMark x1="92578" y1="92480" x2="93848" y2="93457"/>
                        <a14:backgroundMark x1="93555" y1="89941" x2="94043" y2="94727"/>
                        <a14:backgroundMark x1="52734" y1="90820" x2="53027" y2="93164"/>
                        <a14:backgroundMark x1="95313" y1="2246" x2="98242" y2="5566"/>
                        <a14:backgroundMark x1="98242" y1="7324" x2="99512" y2="10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22"/>
          <a:stretch/>
        </p:blipFill>
        <p:spPr>
          <a:xfrm flipH="1">
            <a:off x="7283145" y="1682302"/>
            <a:ext cx="5001399" cy="4630194"/>
          </a:xfrm>
          <a:prstGeom prst="rect">
            <a:avLst/>
          </a:prstGeom>
          <a:noFill/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2AC8D1-D6AB-00AB-1A60-5B6CD6502990}"/>
              </a:ext>
            </a:extLst>
          </p:cNvPr>
          <p:cNvSpPr/>
          <p:nvPr/>
        </p:nvSpPr>
        <p:spPr>
          <a:xfrm>
            <a:off x="1916427" y="2748515"/>
            <a:ext cx="299243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AAE7FE-4AA4-46E5-1DFF-27EE220399D1}"/>
              </a:ext>
            </a:extLst>
          </p:cNvPr>
          <p:cNvSpPr/>
          <p:nvPr/>
        </p:nvSpPr>
        <p:spPr>
          <a:xfrm>
            <a:off x="1367722" y="2748515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61968EC-FA41-2111-A80D-E4B09B6D445A}"/>
              </a:ext>
            </a:extLst>
          </p:cNvPr>
          <p:cNvSpPr txBox="1"/>
          <p:nvPr/>
        </p:nvSpPr>
        <p:spPr>
          <a:xfrm>
            <a:off x="1389880" y="2778598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03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816B29-65BB-7F4B-5E32-DA0858EB2EED}"/>
              </a:ext>
            </a:extLst>
          </p:cNvPr>
          <p:cNvSpPr txBox="1"/>
          <p:nvPr/>
        </p:nvSpPr>
        <p:spPr>
          <a:xfrm>
            <a:off x="2026057" y="2781672"/>
            <a:ext cx="2362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프로젝트 수행절차</a:t>
            </a:r>
          </a:p>
        </p:txBody>
      </p:sp>
    </p:spTree>
    <p:extLst>
      <p:ext uri="{BB962C8B-B14F-4D97-AF65-F5344CB8AC3E}">
        <p14:creationId xmlns:p14="http://schemas.microsoft.com/office/powerpoint/2010/main" val="1610344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616C93-165E-2850-A110-6468FDC9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33" y="2129757"/>
            <a:ext cx="5186133" cy="3961267"/>
          </a:xfrm>
          <a:prstGeom prst="rect">
            <a:avLst/>
          </a:prstGeom>
        </p:spPr>
      </p:pic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D6883C86-6FBF-C15F-15AE-5E85A144E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D48568-F5C5-9E5F-8692-4FC7089F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8639C3-4782-F5B2-3462-53693306ECC6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7018F-AF4C-D9E5-DA97-82983AD01C95}"/>
              </a:ext>
            </a:extLst>
          </p:cNvPr>
          <p:cNvSpPr txBox="1"/>
          <p:nvPr/>
        </p:nvSpPr>
        <p:spPr>
          <a:xfrm>
            <a:off x="760602" y="544809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기온에 따른 배달 건수 분포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AC423E-68BE-01A0-85E2-61EF999B8035}"/>
              </a:ext>
            </a:extLst>
          </p:cNvPr>
          <p:cNvSpPr/>
          <p:nvPr/>
        </p:nvSpPr>
        <p:spPr>
          <a:xfrm>
            <a:off x="606178" y="1210072"/>
            <a:ext cx="202590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B51C9-55D1-6FAB-23F7-E164A2EA011F}"/>
              </a:ext>
            </a:extLst>
          </p:cNvPr>
          <p:cNvSpPr txBox="1"/>
          <p:nvPr/>
        </p:nvSpPr>
        <p:spPr>
          <a:xfrm>
            <a:off x="620558" y="1247820"/>
            <a:ext cx="238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서울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인천 전체지역</a:t>
            </a:r>
            <a:endParaRPr lang="en-US" altLang="ko-KR" sz="14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73972F-B2E6-F5DA-C3AD-35F06B536362}"/>
              </a:ext>
            </a:extLst>
          </p:cNvPr>
          <p:cNvSpPr/>
          <p:nvPr/>
        </p:nvSpPr>
        <p:spPr>
          <a:xfrm>
            <a:off x="6173120" y="3535613"/>
            <a:ext cx="683046" cy="683046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FF46F39-DC7E-517D-6338-4EA275D88657}"/>
              </a:ext>
            </a:extLst>
          </p:cNvPr>
          <p:cNvSpPr/>
          <p:nvPr/>
        </p:nvSpPr>
        <p:spPr>
          <a:xfrm>
            <a:off x="6856166" y="2301724"/>
            <a:ext cx="683046" cy="683046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300547-376F-BABE-F232-5C534F6E8947}"/>
              </a:ext>
            </a:extLst>
          </p:cNvPr>
          <p:cNvSpPr/>
          <p:nvPr/>
        </p:nvSpPr>
        <p:spPr>
          <a:xfrm>
            <a:off x="5490074" y="2918669"/>
            <a:ext cx="683046" cy="683046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88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B28266C5-9B72-6206-EAF6-ED17FF64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D4C54C-64D0-4736-C6A6-8FF7A55AE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BD8871-558B-628A-18D1-CAC7B916FF86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0A8D2-B818-5215-4314-A3F55C6C8691}"/>
              </a:ext>
            </a:extLst>
          </p:cNvPr>
          <p:cNvSpPr txBox="1"/>
          <p:nvPr/>
        </p:nvSpPr>
        <p:spPr>
          <a:xfrm>
            <a:off x="760602" y="544809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기온에 따른 배달 업종 분포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58A9C-C5DD-6111-25CA-B078EAC26B66}"/>
              </a:ext>
            </a:extLst>
          </p:cNvPr>
          <p:cNvSpPr/>
          <p:nvPr/>
        </p:nvSpPr>
        <p:spPr>
          <a:xfrm>
            <a:off x="606178" y="1210072"/>
            <a:ext cx="202590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6C3D8-00C7-AE62-38B5-776E6C25F0E9}"/>
              </a:ext>
            </a:extLst>
          </p:cNvPr>
          <p:cNvSpPr txBox="1"/>
          <p:nvPr/>
        </p:nvSpPr>
        <p:spPr>
          <a:xfrm>
            <a:off x="620558" y="1247820"/>
            <a:ext cx="238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서울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인천 전체지역</a:t>
            </a:r>
            <a:endParaRPr lang="en-US" altLang="ko-KR" sz="1400" b="1" dirty="0"/>
          </a:p>
        </p:txBody>
      </p:sp>
      <p:pic>
        <p:nvPicPr>
          <p:cNvPr id="11" name="그림 10" descr="그래프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ADE8FE8D-F6B7-2FB3-6D08-EE8DA7B96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00" y="2147767"/>
            <a:ext cx="10202400" cy="416542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A9CB9CF-445C-8A6C-D124-7DC4239E4640}"/>
              </a:ext>
            </a:extLst>
          </p:cNvPr>
          <p:cNvSpPr/>
          <p:nvPr/>
        </p:nvSpPr>
        <p:spPr>
          <a:xfrm>
            <a:off x="1628123" y="2942101"/>
            <a:ext cx="626020" cy="62602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2FEAD8D-2C65-CCB6-F7B7-311D5A2EFB5F}"/>
              </a:ext>
            </a:extLst>
          </p:cNvPr>
          <p:cNvSpPr/>
          <p:nvPr/>
        </p:nvSpPr>
        <p:spPr>
          <a:xfrm>
            <a:off x="3155840" y="3339828"/>
            <a:ext cx="626020" cy="62602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87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B28266C5-9B72-6206-EAF6-ED17FF64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D4C54C-64D0-4736-C6A6-8FF7A55AE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BD8871-558B-628A-18D1-CAC7B916FF86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0A8D2-B818-5215-4314-A3F55C6C8691}"/>
              </a:ext>
            </a:extLst>
          </p:cNvPr>
          <p:cNvSpPr txBox="1"/>
          <p:nvPr/>
        </p:nvSpPr>
        <p:spPr>
          <a:xfrm>
            <a:off x="760602" y="544809"/>
            <a:ext cx="5011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 err="1"/>
              <a:t>습도값에</a:t>
            </a:r>
            <a:r>
              <a:rPr lang="ko-KR" altLang="en-US" dirty="0"/>
              <a:t> 따른 배달 건수 분포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58A9C-C5DD-6111-25CA-B078EAC26B66}"/>
              </a:ext>
            </a:extLst>
          </p:cNvPr>
          <p:cNvSpPr/>
          <p:nvPr/>
        </p:nvSpPr>
        <p:spPr>
          <a:xfrm>
            <a:off x="606178" y="1210072"/>
            <a:ext cx="202590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6C3D8-00C7-AE62-38B5-776E6C25F0E9}"/>
              </a:ext>
            </a:extLst>
          </p:cNvPr>
          <p:cNvSpPr txBox="1"/>
          <p:nvPr/>
        </p:nvSpPr>
        <p:spPr>
          <a:xfrm>
            <a:off x="620558" y="1247820"/>
            <a:ext cx="238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서울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인천 전체지역</a:t>
            </a:r>
            <a:endParaRPr lang="en-US" altLang="ko-KR" sz="1400" b="1" dirty="0"/>
          </a:p>
        </p:txBody>
      </p:sp>
      <p:pic>
        <p:nvPicPr>
          <p:cNvPr id="13" name="그림 12" descr="그래프, 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1125C41-95D6-6730-1C79-094485021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36" y="2239195"/>
            <a:ext cx="51876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47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B28266C5-9B72-6206-EAF6-ED17FF64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D4C54C-64D0-4736-C6A6-8FF7A55AE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BD8871-558B-628A-18D1-CAC7B916FF86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0A8D2-B818-5215-4314-A3F55C6C8691}"/>
              </a:ext>
            </a:extLst>
          </p:cNvPr>
          <p:cNvSpPr txBox="1"/>
          <p:nvPr/>
        </p:nvSpPr>
        <p:spPr>
          <a:xfrm>
            <a:off x="760602" y="544809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습도에 따른 배달 업종 분포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58A9C-C5DD-6111-25CA-B078EAC26B66}"/>
              </a:ext>
            </a:extLst>
          </p:cNvPr>
          <p:cNvSpPr/>
          <p:nvPr/>
        </p:nvSpPr>
        <p:spPr>
          <a:xfrm>
            <a:off x="606178" y="1210072"/>
            <a:ext cx="202590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6C3D8-00C7-AE62-38B5-776E6C25F0E9}"/>
              </a:ext>
            </a:extLst>
          </p:cNvPr>
          <p:cNvSpPr txBox="1"/>
          <p:nvPr/>
        </p:nvSpPr>
        <p:spPr>
          <a:xfrm>
            <a:off x="620558" y="1247820"/>
            <a:ext cx="238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서울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인천 전체지역</a:t>
            </a:r>
            <a:endParaRPr lang="en-US" altLang="ko-KR" sz="1400" b="1" dirty="0"/>
          </a:p>
        </p:txBody>
      </p:sp>
      <p:pic>
        <p:nvPicPr>
          <p:cNvPr id="10" name="그림 9" descr="스크린샷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2B9D07D8-D054-9C8C-DA33-0538A5B667E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00" y="2278826"/>
            <a:ext cx="10202400" cy="395280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1BC3B34-FED0-CA18-D445-BC095C05C9ED}"/>
              </a:ext>
            </a:extLst>
          </p:cNvPr>
          <p:cNvSpPr/>
          <p:nvPr/>
        </p:nvSpPr>
        <p:spPr>
          <a:xfrm>
            <a:off x="1568672" y="2997887"/>
            <a:ext cx="431113" cy="431113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8E9F5CA-0AC3-19DF-29E6-A99D5B2A6D6E}"/>
              </a:ext>
            </a:extLst>
          </p:cNvPr>
          <p:cNvSpPr/>
          <p:nvPr/>
        </p:nvSpPr>
        <p:spPr>
          <a:xfrm>
            <a:off x="3826711" y="3739375"/>
            <a:ext cx="441509" cy="441509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4869E30-96DD-281D-D0D7-C49C78F052CA}"/>
              </a:ext>
            </a:extLst>
          </p:cNvPr>
          <p:cNvSpPr/>
          <p:nvPr/>
        </p:nvSpPr>
        <p:spPr>
          <a:xfrm>
            <a:off x="2300936" y="2904960"/>
            <a:ext cx="431113" cy="431113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D6F9867-A2E5-6557-3B72-B785F91AAC1C}"/>
              </a:ext>
            </a:extLst>
          </p:cNvPr>
          <p:cNvSpPr/>
          <p:nvPr/>
        </p:nvSpPr>
        <p:spPr>
          <a:xfrm>
            <a:off x="4514370" y="4255226"/>
            <a:ext cx="441509" cy="441509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228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B28266C5-9B72-6206-EAF6-ED17FF64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D4C54C-64D0-4736-C6A6-8FF7A55AE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BD8871-558B-628A-18D1-CAC7B916FF86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0A8D2-B818-5215-4314-A3F55C6C8691}"/>
              </a:ext>
            </a:extLst>
          </p:cNvPr>
          <p:cNvSpPr txBox="1"/>
          <p:nvPr/>
        </p:nvSpPr>
        <p:spPr>
          <a:xfrm>
            <a:off x="760602" y="544809"/>
            <a:ext cx="4078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월 따른 배달 건수 분포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58A9C-C5DD-6111-25CA-B078EAC26B66}"/>
              </a:ext>
            </a:extLst>
          </p:cNvPr>
          <p:cNvSpPr/>
          <p:nvPr/>
        </p:nvSpPr>
        <p:spPr>
          <a:xfrm>
            <a:off x="606178" y="1210072"/>
            <a:ext cx="202590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6C3D8-00C7-AE62-38B5-776E6C25F0E9}"/>
              </a:ext>
            </a:extLst>
          </p:cNvPr>
          <p:cNvSpPr txBox="1"/>
          <p:nvPr/>
        </p:nvSpPr>
        <p:spPr>
          <a:xfrm>
            <a:off x="620558" y="1247820"/>
            <a:ext cx="238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서울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인천 전체지역</a:t>
            </a:r>
            <a:endParaRPr lang="en-US" altLang="ko-KR" sz="1400" b="1" dirty="0"/>
          </a:p>
        </p:txBody>
      </p:sp>
      <p:pic>
        <p:nvPicPr>
          <p:cNvPr id="3" name="그림 2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8E1060CE-6C6E-8D34-631F-B0FFC6F77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25" y="2131764"/>
            <a:ext cx="5187600" cy="39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04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47F98BE2-E730-7F21-0082-FAFCA752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29978"/>
              </p:ext>
            </p:extLst>
          </p:nvPr>
        </p:nvGraphicFramePr>
        <p:xfrm>
          <a:off x="1105299" y="2275698"/>
          <a:ext cx="9981401" cy="352724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00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9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15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5035">
                  <a:extLst>
                    <a:ext uri="{9D8B030D-6E8A-4147-A177-3AD203B41FA5}">
                      <a16:colId xmlns:a16="http://schemas.microsoft.com/office/drawing/2014/main" val="1782909984"/>
                    </a:ext>
                  </a:extLst>
                </a:gridCol>
              </a:tblGrid>
              <a:tr h="628389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endParaRPr lang="en-US" sz="900" b="1" dirty="0"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기온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강수</a:t>
                      </a:r>
                      <a:endParaRPr lang="en-US" altLang="ko-KR" sz="14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습도</a:t>
                      </a:r>
                      <a:endParaRPr lang="en-US" altLang="ko-KR" sz="14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예측</a:t>
                      </a:r>
                      <a:endParaRPr lang="en-US" altLang="ko-KR" sz="14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443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분식</a:t>
                      </a:r>
                      <a:endParaRPr lang="en-US" sz="14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400" dirty="0">
                          <a:latin typeface="+mn-lt"/>
                          <a:ea typeface="AppleSDGothicNeoUL00" panose="02000503000000000000" pitchFamily="2" charset="-127"/>
                        </a:rPr>
                        <a:t>낮음</a:t>
                      </a:r>
                      <a:endParaRPr lang="en-US" sz="1400" dirty="0">
                        <a:latin typeface="+mn-lt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없음</a:t>
                      </a:r>
                      <a:endParaRPr lang="en-US" altLang="ko-KR" sz="14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AppleSDGothicNeoUL00" panose="02000503000000000000" charset="-127"/>
                        <a:ea typeface="AppleSDGothicNeoUL00" panose="0200050300000000000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봄</a:t>
                      </a:r>
                      <a:r>
                        <a:rPr lang="en-US" altLang="ko-KR" sz="140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, </a:t>
                      </a:r>
                      <a:r>
                        <a:rPr lang="ko-KR" altLang="en-US" sz="140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가을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50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한식</a:t>
                      </a:r>
                      <a:endParaRPr lang="en-US" sz="14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400" dirty="0">
                          <a:latin typeface="+mn-lt"/>
                          <a:ea typeface="AppleSDGothicNeoUL00" panose="02000503000000000000" pitchFamily="2" charset="-127"/>
                        </a:rPr>
                        <a:t>높음</a:t>
                      </a:r>
                      <a:endParaRPr lang="en-US" sz="1400" dirty="0">
                        <a:latin typeface="+mn-lt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여름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1911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카페</a:t>
                      </a:r>
                      <a:r>
                        <a:rPr lang="en-US" altLang="ko-KR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/</a:t>
                      </a:r>
                    </a:p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디저트</a:t>
                      </a:r>
                      <a:endParaRPr lang="en-US" sz="14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400" dirty="0">
                          <a:latin typeface="+mn-lt"/>
                          <a:ea typeface="AppleSDGothicNeoUL00" panose="02000503000000000000" pitchFamily="2" charset="-127"/>
                        </a:rPr>
                        <a:t>높음</a:t>
                      </a:r>
                      <a:endParaRPr lang="en-US" sz="1400" dirty="0">
                        <a:latin typeface="+mn-lt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여름</a:t>
                      </a:r>
                      <a:r>
                        <a:rPr lang="en-US" altLang="ko-KR" sz="1400" b="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~</a:t>
                      </a:r>
                      <a:r>
                        <a:rPr lang="ko-KR" altLang="en-US" sz="1400" b="0" dirty="0">
                          <a:latin typeface="AppleSDGothicNeoUL00" panose="02000503000000000000" charset="-127"/>
                          <a:ea typeface="AppleSDGothicNeoUL00" panose="02000503000000000000" charset="-127"/>
                        </a:rPr>
                        <a:t>가을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722B76-F91D-D79B-95FB-C8415EBA57E8}"/>
              </a:ext>
            </a:extLst>
          </p:cNvPr>
          <p:cNvSpPr txBox="1"/>
          <p:nvPr/>
        </p:nvSpPr>
        <p:spPr>
          <a:xfrm>
            <a:off x="760602" y="544809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 err="1"/>
              <a:t>날씨별</a:t>
            </a:r>
            <a:r>
              <a:rPr lang="ko-KR" altLang="en-US" dirty="0"/>
              <a:t> 분석을 활용한 업종별 예측</a:t>
            </a:r>
          </a:p>
        </p:txBody>
      </p:sp>
    </p:spTree>
    <p:extLst>
      <p:ext uri="{BB962C8B-B14F-4D97-AF65-F5344CB8AC3E}">
        <p14:creationId xmlns:p14="http://schemas.microsoft.com/office/powerpoint/2010/main" val="183230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B28266C5-9B72-6206-EAF6-ED17FF640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D4C54C-64D0-4736-C6A6-8FF7A55AE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BD8871-558B-628A-18D1-CAC7B916FF86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0A8D2-B818-5215-4314-A3F55C6C8691}"/>
              </a:ext>
            </a:extLst>
          </p:cNvPr>
          <p:cNvSpPr txBox="1"/>
          <p:nvPr/>
        </p:nvSpPr>
        <p:spPr>
          <a:xfrm>
            <a:off x="760602" y="544809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계절에 따른 배달 업종 분포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758A9C-C5DD-6111-25CA-B078EAC26B66}"/>
              </a:ext>
            </a:extLst>
          </p:cNvPr>
          <p:cNvSpPr/>
          <p:nvPr/>
        </p:nvSpPr>
        <p:spPr>
          <a:xfrm>
            <a:off x="606178" y="1210072"/>
            <a:ext cx="202590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6C3D8-00C7-AE62-38B5-776E6C25F0E9}"/>
              </a:ext>
            </a:extLst>
          </p:cNvPr>
          <p:cNvSpPr txBox="1"/>
          <p:nvPr/>
        </p:nvSpPr>
        <p:spPr>
          <a:xfrm>
            <a:off x="620558" y="1247820"/>
            <a:ext cx="238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서울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인천 전체지역</a:t>
            </a:r>
            <a:endParaRPr lang="en-US" altLang="ko-KR" sz="1400" b="1" dirty="0"/>
          </a:p>
        </p:txBody>
      </p:sp>
      <p:pic>
        <p:nvPicPr>
          <p:cNvPr id="14" name="그림 13" descr="스크린샷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503C9C60-00E2-9731-6BED-AA4EA71E7C71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00" y="2278826"/>
            <a:ext cx="10202400" cy="395280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C4532D81-E394-CC7F-E77D-ADF0BD2FF897}"/>
              </a:ext>
            </a:extLst>
          </p:cNvPr>
          <p:cNvSpPr/>
          <p:nvPr/>
        </p:nvSpPr>
        <p:spPr>
          <a:xfrm>
            <a:off x="1599379" y="3284881"/>
            <a:ext cx="431113" cy="431113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CFD5FB0-65A7-7DA0-E77F-4DF4F0E44213}"/>
              </a:ext>
            </a:extLst>
          </p:cNvPr>
          <p:cNvSpPr/>
          <p:nvPr/>
        </p:nvSpPr>
        <p:spPr>
          <a:xfrm>
            <a:off x="2283145" y="2359088"/>
            <a:ext cx="431113" cy="431113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95F938A-A440-B7D0-0A02-C0F5F248FB69}"/>
              </a:ext>
            </a:extLst>
          </p:cNvPr>
          <p:cNvSpPr/>
          <p:nvPr/>
        </p:nvSpPr>
        <p:spPr>
          <a:xfrm>
            <a:off x="3811038" y="3213443"/>
            <a:ext cx="431113" cy="431113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718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F6B740-62BC-78BA-A4DB-3948DB9BC6D8}"/>
              </a:ext>
            </a:extLst>
          </p:cNvPr>
          <p:cNvSpPr/>
          <p:nvPr/>
        </p:nvSpPr>
        <p:spPr>
          <a:xfrm>
            <a:off x="330053" y="782016"/>
            <a:ext cx="11719122" cy="60759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33A90C65-1B18-9923-52E2-5A47EBDD5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CD3329-F46E-92A1-E4A6-0BE51057F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DA5A31-4EB3-7885-6D52-29E0EEF773D7}"/>
              </a:ext>
            </a:extLst>
          </p:cNvPr>
          <p:cNvSpPr/>
          <p:nvPr/>
        </p:nvSpPr>
        <p:spPr>
          <a:xfrm>
            <a:off x="606179" y="336815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73788-A181-8AAA-59D0-26FF51478F1D}"/>
              </a:ext>
            </a:extLst>
          </p:cNvPr>
          <p:cNvSpPr txBox="1"/>
          <p:nvPr/>
        </p:nvSpPr>
        <p:spPr>
          <a:xfrm>
            <a:off x="760602" y="313452"/>
            <a:ext cx="619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지역별 배달 건수 시각화</a:t>
            </a:r>
            <a:r>
              <a:rPr lang="en-US" altLang="ko-KR" dirty="0"/>
              <a:t>_</a:t>
            </a:r>
            <a:r>
              <a:rPr lang="ko-KR" altLang="en-US" sz="1800" dirty="0"/>
              <a:t>인천 부평구 배달건수 변화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7CE6DB-B403-0DB4-7C3E-897A11109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238" y="911455"/>
            <a:ext cx="5551719" cy="285226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DF66C6-7E17-E63E-B35A-35F1D594888B}"/>
              </a:ext>
            </a:extLst>
          </p:cNvPr>
          <p:cNvSpPr/>
          <p:nvPr/>
        </p:nvSpPr>
        <p:spPr>
          <a:xfrm>
            <a:off x="6154072" y="903056"/>
            <a:ext cx="5707875" cy="285786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448795-F0D4-7DA1-ABA3-8C1245CEDA0D}"/>
              </a:ext>
            </a:extLst>
          </p:cNvPr>
          <p:cNvSpPr/>
          <p:nvPr/>
        </p:nvSpPr>
        <p:spPr>
          <a:xfrm>
            <a:off x="503238" y="3837017"/>
            <a:ext cx="5524203" cy="297663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AA4974-3752-74FC-5080-60A21E1414FF}"/>
              </a:ext>
            </a:extLst>
          </p:cNvPr>
          <p:cNvSpPr/>
          <p:nvPr/>
        </p:nvSpPr>
        <p:spPr>
          <a:xfrm>
            <a:off x="6149800" y="3837017"/>
            <a:ext cx="5707875" cy="297663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A51D5F1-F632-F405-D87A-DE28C980442F}"/>
              </a:ext>
            </a:extLst>
          </p:cNvPr>
          <p:cNvSpPr/>
          <p:nvPr/>
        </p:nvSpPr>
        <p:spPr>
          <a:xfrm>
            <a:off x="5554043" y="3302353"/>
            <a:ext cx="500914" cy="508387"/>
          </a:xfrm>
          <a:custGeom>
            <a:avLst/>
            <a:gdLst>
              <a:gd name="connsiteX0" fmla="*/ 0 w 1582265"/>
              <a:gd name="connsiteY0" fmla="*/ 1582265 h 1582265"/>
              <a:gd name="connsiteX1" fmla="*/ 1582265 w 1582265"/>
              <a:gd name="connsiteY1" fmla="*/ 0 h 1582265"/>
              <a:gd name="connsiteX2" fmla="*/ 1582265 w 1582265"/>
              <a:gd name="connsiteY2" fmla="*/ 1582265 h 1582265"/>
              <a:gd name="connsiteX3" fmla="*/ 0 w 1582265"/>
              <a:gd name="connsiteY3" fmla="*/ 1582265 h 158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65" h="1582265">
                <a:moveTo>
                  <a:pt x="0" y="1582265"/>
                </a:moveTo>
                <a:cubicBezTo>
                  <a:pt x="0" y="708404"/>
                  <a:pt x="708404" y="0"/>
                  <a:pt x="1582265" y="0"/>
                </a:cubicBezTo>
                <a:lnTo>
                  <a:pt x="1582265" y="1582265"/>
                </a:lnTo>
                <a:lnTo>
                  <a:pt x="0" y="1582265"/>
                </a:lnTo>
                <a:close/>
              </a:path>
            </a:pathLst>
          </a:custGeom>
          <a:solidFill>
            <a:srgbClr val="EC485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8563" tIns="598563" rIns="135128" bIns="135128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900" kern="1200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CAB78BBC-3A9C-C4EA-1007-2A6963014201}"/>
              </a:ext>
            </a:extLst>
          </p:cNvPr>
          <p:cNvSpPr/>
          <p:nvPr/>
        </p:nvSpPr>
        <p:spPr>
          <a:xfrm>
            <a:off x="6079927" y="3303465"/>
            <a:ext cx="500914" cy="508387"/>
          </a:xfrm>
          <a:custGeom>
            <a:avLst/>
            <a:gdLst>
              <a:gd name="connsiteX0" fmla="*/ 0 w 1582265"/>
              <a:gd name="connsiteY0" fmla="*/ 1582265 h 1582265"/>
              <a:gd name="connsiteX1" fmla="*/ 1582265 w 1582265"/>
              <a:gd name="connsiteY1" fmla="*/ 0 h 1582265"/>
              <a:gd name="connsiteX2" fmla="*/ 1582265 w 1582265"/>
              <a:gd name="connsiteY2" fmla="*/ 1582265 h 1582265"/>
              <a:gd name="connsiteX3" fmla="*/ 0 w 1582265"/>
              <a:gd name="connsiteY3" fmla="*/ 1582265 h 158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65" h="1582265">
                <a:moveTo>
                  <a:pt x="0" y="0"/>
                </a:moveTo>
                <a:cubicBezTo>
                  <a:pt x="873861" y="0"/>
                  <a:pt x="1582265" y="708404"/>
                  <a:pt x="1582265" y="1582265"/>
                </a:cubicBezTo>
                <a:lnTo>
                  <a:pt x="0" y="1582265"/>
                </a:lnTo>
                <a:lnTo>
                  <a:pt x="0" y="0"/>
                </a:lnTo>
                <a:close/>
              </a:path>
            </a:pathLst>
          </a:custGeom>
          <a:solidFill>
            <a:srgbClr val="EC485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598563" rIns="598564" bIns="135128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050" kern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B7FB67-AB05-B8F3-3BAE-F353654157C6}"/>
              </a:ext>
            </a:extLst>
          </p:cNvPr>
          <p:cNvSpPr txBox="1"/>
          <p:nvPr/>
        </p:nvSpPr>
        <p:spPr>
          <a:xfrm>
            <a:off x="6154072" y="3530342"/>
            <a:ext cx="287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월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453584D-C47F-43ED-9843-E5BFDAAAACD7}"/>
              </a:ext>
            </a:extLst>
          </p:cNvPr>
          <p:cNvSpPr/>
          <p:nvPr/>
        </p:nvSpPr>
        <p:spPr>
          <a:xfrm>
            <a:off x="5554043" y="3810429"/>
            <a:ext cx="500914" cy="508387"/>
          </a:xfrm>
          <a:custGeom>
            <a:avLst/>
            <a:gdLst>
              <a:gd name="connsiteX0" fmla="*/ 0 w 1582265"/>
              <a:gd name="connsiteY0" fmla="*/ 1582265 h 1582265"/>
              <a:gd name="connsiteX1" fmla="*/ 1582265 w 1582265"/>
              <a:gd name="connsiteY1" fmla="*/ 0 h 1582265"/>
              <a:gd name="connsiteX2" fmla="*/ 1582265 w 1582265"/>
              <a:gd name="connsiteY2" fmla="*/ 1582265 h 1582265"/>
              <a:gd name="connsiteX3" fmla="*/ 0 w 1582265"/>
              <a:gd name="connsiteY3" fmla="*/ 1582265 h 158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65" h="1582265">
                <a:moveTo>
                  <a:pt x="1582265" y="1582265"/>
                </a:moveTo>
                <a:cubicBezTo>
                  <a:pt x="708404" y="1582265"/>
                  <a:pt x="0" y="873861"/>
                  <a:pt x="0" y="0"/>
                </a:cubicBezTo>
                <a:lnTo>
                  <a:pt x="1582265" y="0"/>
                </a:lnTo>
                <a:lnTo>
                  <a:pt x="1582265" y="1582265"/>
                </a:lnTo>
                <a:close/>
              </a:path>
            </a:pathLst>
          </a:custGeom>
          <a:solidFill>
            <a:srgbClr val="EC485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8563" tIns="135128" rIns="135128" bIns="598563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050" kern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A95D9C-7789-FA77-1E4F-A96ADA8D91CA}"/>
              </a:ext>
            </a:extLst>
          </p:cNvPr>
          <p:cNvSpPr txBox="1"/>
          <p:nvPr/>
        </p:nvSpPr>
        <p:spPr>
          <a:xfrm>
            <a:off x="5648886" y="3859660"/>
            <a:ext cx="438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요일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C1F4F5F-A52E-3D6F-4CEA-1217A09DCF1C}"/>
              </a:ext>
            </a:extLst>
          </p:cNvPr>
          <p:cNvSpPr/>
          <p:nvPr/>
        </p:nvSpPr>
        <p:spPr>
          <a:xfrm>
            <a:off x="6084242" y="3810434"/>
            <a:ext cx="500913" cy="508388"/>
          </a:xfrm>
          <a:custGeom>
            <a:avLst/>
            <a:gdLst>
              <a:gd name="connsiteX0" fmla="*/ 0 w 1582265"/>
              <a:gd name="connsiteY0" fmla="*/ 1582265 h 1582265"/>
              <a:gd name="connsiteX1" fmla="*/ 1582265 w 1582265"/>
              <a:gd name="connsiteY1" fmla="*/ 0 h 1582265"/>
              <a:gd name="connsiteX2" fmla="*/ 1582265 w 1582265"/>
              <a:gd name="connsiteY2" fmla="*/ 1582265 h 1582265"/>
              <a:gd name="connsiteX3" fmla="*/ 0 w 1582265"/>
              <a:gd name="connsiteY3" fmla="*/ 1582265 h 158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265" h="1582265">
                <a:moveTo>
                  <a:pt x="1582265" y="0"/>
                </a:moveTo>
                <a:cubicBezTo>
                  <a:pt x="1582265" y="873861"/>
                  <a:pt x="873861" y="1582265"/>
                  <a:pt x="0" y="1582265"/>
                </a:cubicBezTo>
                <a:lnTo>
                  <a:pt x="0" y="0"/>
                </a:lnTo>
                <a:lnTo>
                  <a:pt x="1582265" y="0"/>
                </a:lnTo>
                <a:close/>
              </a:path>
            </a:pathLst>
          </a:custGeom>
          <a:solidFill>
            <a:srgbClr val="EC485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28" tIns="135129" rIns="598564" bIns="598563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050" kern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5FE262-411D-50B6-EC6A-D4DCB0B0B60A}"/>
              </a:ext>
            </a:extLst>
          </p:cNvPr>
          <p:cNvSpPr txBox="1"/>
          <p:nvPr/>
        </p:nvSpPr>
        <p:spPr>
          <a:xfrm>
            <a:off x="6107395" y="3872613"/>
            <a:ext cx="4650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시간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3DC2F3-B79B-C514-C3F7-CB725799B886}"/>
              </a:ext>
            </a:extLst>
          </p:cNvPr>
          <p:cNvSpPr txBox="1"/>
          <p:nvPr/>
        </p:nvSpPr>
        <p:spPr>
          <a:xfrm>
            <a:off x="5627401" y="3532898"/>
            <a:ext cx="734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계절</a:t>
            </a:r>
          </a:p>
        </p:txBody>
      </p:sp>
    </p:spTree>
    <p:extLst>
      <p:ext uri="{BB962C8B-B14F-4D97-AF65-F5344CB8AC3E}">
        <p14:creationId xmlns:p14="http://schemas.microsoft.com/office/powerpoint/2010/main" val="2031147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33A90C65-1B18-9923-52E2-5A47EBDD5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CD3329-F46E-92A1-E4A6-0BE51057F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DA5A31-4EB3-7885-6D52-29E0EEF773D7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73788-A181-8AAA-59D0-26FF51478F1D}"/>
              </a:ext>
            </a:extLst>
          </p:cNvPr>
          <p:cNvSpPr txBox="1"/>
          <p:nvPr/>
        </p:nvSpPr>
        <p:spPr>
          <a:xfrm>
            <a:off x="760602" y="544809"/>
            <a:ext cx="6487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/>
              <a:t>지역별 배달 건수 </a:t>
            </a:r>
            <a:r>
              <a:rPr lang="ko-KR" altLang="en-US" dirty="0"/>
              <a:t>시각화</a:t>
            </a:r>
            <a:r>
              <a:rPr lang="en-US" altLang="ko-KR" dirty="0"/>
              <a:t>_</a:t>
            </a:r>
            <a:r>
              <a:rPr lang="ko-KR" altLang="en-US" sz="1800" dirty="0"/>
              <a:t>강수여부에 따른 외식업종 변화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AA467E-B26D-1035-E298-ED1611E52A31}"/>
              </a:ext>
            </a:extLst>
          </p:cNvPr>
          <p:cNvSpPr/>
          <p:nvPr/>
        </p:nvSpPr>
        <p:spPr>
          <a:xfrm>
            <a:off x="606178" y="1210072"/>
            <a:ext cx="153968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5154F-61F1-865D-9D88-FDB4CAB49E87}"/>
              </a:ext>
            </a:extLst>
          </p:cNvPr>
          <p:cNvSpPr txBox="1"/>
          <p:nvPr/>
        </p:nvSpPr>
        <p:spPr>
          <a:xfrm>
            <a:off x="620558" y="1247820"/>
            <a:ext cx="1593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인천 부평구 지역</a:t>
            </a:r>
            <a:endParaRPr lang="en-US" altLang="ko-KR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6E9EA3-7D77-DBF3-EC2F-2DEAC26731CC}"/>
              </a:ext>
            </a:extLst>
          </p:cNvPr>
          <p:cNvSpPr/>
          <p:nvPr/>
        </p:nvSpPr>
        <p:spPr>
          <a:xfrm>
            <a:off x="1779600" y="2022348"/>
            <a:ext cx="8632800" cy="40932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71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5751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상관분석을 이용한 수요예측</a:t>
            </a:r>
            <a:r>
              <a:rPr lang="en-US" altLang="ko-KR" dirty="0"/>
              <a:t>_</a:t>
            </a:r>
            <a:r>
              <a:rPr lang="ko-KR" altLang="en-US" sz="1800" dirty="0"/>
              <a:t>다중 공선성 확인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00EC3D-8707-07BD-942A-39B01ACC56D4}"/>
              </a:ext>
            </a:extLst>
          </p:cNvPr>
          <p:cNvSpPr/>
          <p:nvPr/>
        </p:nvSpPr>
        <p:spPr>
          <a:xfrm>
            <a:off x="606178" y="1210072"/>
            <a:ext cx="299815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B7467-6993-E5E9-D0AE-F58A90E8AE10}"/>
              </a:ext>
            </a:extLst>
          </p:cNvPr>
          <p:cNvSpPr txBox="1"/>
          <p:nvPr/>
        </p:nvSpPr>
        <p:spPr>
          <a:xfrm>
            <a:off x="620558" y="1247820"/>
            <a:ext cx="3187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서울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인천 총 </a:t>
            </a:r>
            <a:r>
              <a:rPr lang="en-US" altLang="ko-KR" sz="1400" b="1" dirty="0"/>
              <a:t>21</a:t>
            </a:r>
            <a:r>
              <a:rPr lang="ko-KR" altLang="en-US" sz="1400" b="1" dirty="0"/>
              <a:t>개 시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구 지역</a:t>
            </a:r>
            <a:endParaRPr lang="en-US" altLang="ko-KR" sz="1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2091CA-902A-11A1-0DBD-3819DAD4E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531" y="2016665"/>
            <a:ext cx="5265914" cy="42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프로젝트 배경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02DC8A5-4619-F0D1-405A-71F6D5D8A430}"/>
              </a:ext>
            </a:extLst>
          </p:cNvPr>
          <p:cNvSpPr/>
          <p:nvPr/>
        </p:nvSpPr>
        <p:spPr>
          <a:xfrm>
            <a:off x="2161797" y="2036343"/>
            <a:ext cx="1205574" cy="12055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년 내 </a:t>
            </a:r>
            <a:endParaRPr lang="en-US" altLang="ko-KR" sz="1200" dirty="0">
              <a:solidFill>
                <a:schemeClr val="tx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폐업 고려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1F998-6169-4643-5ADA-407F1FCFB8B8}"/>
              </a:ext>
            </a:extLst>
          </p:cNvPr>
          <p:cNvSpPr txBox="1"/>
          <p:nvPr/>
        </p:nvSpPr>
        <p:spPr>
          <a:xfrm>
            <a:off x="2418804" y="1574677"/>
            <a:ext cx="80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41%</a:t>
            </a:r>
            <a:endParaRPr lang="ko-KR" altLang="en-US" sz="2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4" name="막힌 원호 13">
            <a:extLst>
              <a:ext uri="{FF2B5EF4-FFF2-40B4-BE49-F238E27FC236}">
                <a16:creationId xmlns:a16="http://schemas.microsoft.com/office/drawing/2014/main" id="{41BED51A-6D32-BCE6-F794-1CECC76EF757}"/>
              </a:ext>
            </a:extLst>
          </p:cNvPr>
          <p:cNvSpPr/>
          <p:nvPr/>
        </p:nvSpPr>
        <p:spPr>
          <a:xfrm>
            <a:off x="2119929" y="1983345"/>
            <a:ext cx="1318120" cy="1318120"/>
          </a:xfrm>
          <a:prstGeom prst="blockArc">
            <a:avLst>
              <a:gd name="adj1" fmla="val 18067142"/>
              <a:gd name="adj2" fmla="val 5198605"/>
              <a:gd name="adj3" fmla="val 11699"/>
            </a:avLst>
          </a:prstGeom>
          <a:solidFill>
            <a:srgbClr val="EC48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A6F59EE-A31A-2ACD-A059-8EC73EC1FF90}"/>
              </a:ext>
            </a:extLst>
          </p:cNvPr>
          <p:cNvSpPr/>
          <p:nvPr/>
        </p:nvSpPr>
        <p:spPr>
          <a:xfrm>
            <a:off x="3893651" y="2036343"/>
            <a:ext cx="1205574" cy="12055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작년 대비 </a:t>
            </a:r>
            <a:endParaRPr lang="en-US" altLang="ko-KR" sz="1200" dirty="0">
              <a:solidFill>
                <a:schemeClr val="tx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상반기 </a:t>
            </a:r>
            <a:endParaRPr lang="en-US" altLang="ko-KR" sz="1200" dirty="0">
              <a:solidFill>
                <a:schemeClr val="tx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매출 감소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2B5F0B-30BF-FCE7-E7AC-A44713327D84}"/>
              </a:ext>
            </a:extLst>
          </p:cNvPr>
          <p:cNvSpPr txBox="1"/>
          <p:nvPr/>
        </p:nvSpPr>
        <p:spPr>
          <a:xfrm>
            <a:off x="4150658" y="1574677"/>
            <a:ext cx="953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60%</a:t>
            </a:r>
            <a:endParaRPr lang="ko-KR" altLang="en-US" sz="2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7" name="막힌 원호 16">
            <a:extLst>
              <a:ext uri="{FF2B5EF4-FFF2-40B4-BE49-F238E27FC236}">
                <a16:creationId xmlns:a16="http://schemas.microsoft.com/office/drawing/2014/main" id="{B31A6578-BB34-6F17-AF74-FD7E5D14313E}"/>
              </a:ext>
            </a:extLst>
          </p:cNvPr>
          <p:cNvSpPr/>
          <p:nvPr/>
        </p:nvSpPr>
        <p:spPr>
          <a:xfrm>
            <a:off x="3851783" y="1983345"/>
            <a:ext cx="1318120" cy="1318120"/>
          </a:xfrm>
          <a:prstGeom prst="blockArc">
            <a:avLst>
              <a:gd name="adj1" fmla="val 18067142"/>
              <a:gd name="adj2" fmla="val 10224255"/>
              <a:gd name="adj3" fmla="val 10619"/>
            </a:avLst>
          </a:prstGeom>
          <a:solidFill>
            <a:srgbClr val="EC48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EFEA4A-A5F0-73C9-6DBF-ACF9C4EC4035}"/>
              </a:ext>
            </a:extLst>
          </p:cNvPr>
          <p:cNvSpPr txBox="1"/>
          <p:nvPr/>
        </p:nvSpPr>
        <p:spPr>
          <a:xfrm>
            <a:off x="3490975" y="3406043"/>
            <a:ext cx="204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sz="1200" dirty="0"/>
              <a:t>자영업자 </a:t>
            </a:r>
            <a:r>
              <a:rPr lang="en-US" altLang="ko-KR" sz="1200" dirty="0"/>
              <a:t>10</a:t>
            </a:r>
            <a:r>
              <a:rPr lang="ko-KR" altLang="en-US" sz="1200" dirty="0"/>
              <a:t>명 중 </a:t>
            </a:r>
            <a:endParaRPr lang="en-US" altLang="ko-KR" sz="1200" dirty="0"/>
          </a:p>
          <a:p>
            <a:r>
              <a:rPr lang="en-US" altLang="ko-KR" sz="1200" dirty="0"/>
              <a:t>6</a:t>
            </a:r>
            <a:r>
              <a:rPr lang="ko-KR" altLang="en-US" sz="1200" dirty="0"/>
              <a:t>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51832-1446-04BB-0FCB-2179F9B015C9}"/>
              </a:ext>
            </a:extLst>
          </p:cNvPr>
          <p:cNvSpPr txBox="1"/>
          <p:nvPr/>
        </p:nvSpPr>
        <p:spPr>
          <a:xfrm>
            <a:off x="2004575" y="3406043"/>
            <a:ext cx="1657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sz="1200" dirty="0"/>
              <a:t>자영업자 대상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80D2F3A-0DDD-25AC-9FE4-3641FCADA0BD}"/>
              </a:ext>
            </a:extLst>
          </p:cNvPr>
          <p:cNvSpPr/>
          <p:nvPr/>
        </p:nvSpPr>
        <p:spPr>
          <a:xfrm>
            <a:off x="5540397" y="2036343"/>
            <a:ext cx="1205574" cy="12055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작년대비 </a:t>
            </a:r>
            <a:r>
              <a:rPr lang="en-US" altLang="ko-KR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20% </a:t>
            </a:r>
            <a:r>
              <a:rPr lang="ko-KR" altLang="en-US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상승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9476D-7539-D25C-CCDC-C2A73C105998}"/>
              </a:ext>
            </a:extLst>
          </p:cNvPr>
          <p:cNvSpPr txBox="1"/>
          <p:nvPr/>
        </p:nvSpPr>
        <p:spPr>
          <a:xfrm>
            <a:off x="5797404" y="1574677"/>
            <a:ext cx="80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20%</a:t>
            </a:r>
            <a:endParaRPr lang="ko-KR" altLang="en-US" sz="2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2" name="막힌 원호 21">
            <a:extLst>
              <a:ext uri="{FF2B5EF4-FFF2-40B4-BE49-F238E27FC236}">
                <a16:creationId xmlns:a16="http://schemas.microsoft.com/office/drawing/2014/main" id="{4B46AA7E-B008-393A-8C7C-206E858F246A}"/>
              </a:ext>
            </a:extLst>
          </p:cNvPr>
          <p:cNvSpPr/>
          <p:nvPr/>
        </p:nvSpPr>
        <p:spPr>
          <a:xfrm>
            <a:off x="5498529" y="1983345"/>
            <a:ext cx="1318120" cy="1318120"/>
          </a:xfrm>
          <a:prstGeom prst="blockArc">
            <a:avLst>
              <a:gd name="adj1" fmla="val 18067142"/>
              <a:gd name="adj2" fmla="val 483741"/>
              <a:gd name="adj3" fmla="val 10250"/>
            </a:avLst>
          </a:prstGeom>
          <a:solidFill>
            <a:srgbClr val="EC48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7BF119-E587-FE3C-8A17-2141AA2B6EF4}"/>
              </a:ext>
            </a:extLst>
          </p:cNvPr>
          <p:cNvSpPr txBox="1"/>
          <p:nvPr/>
        </p:nvSpPr>
        <p:spPr>
          <a:xfrm>
            <a:off x="3379050" y="6659587"/>
            <a:ext cx="92239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pPr algn="l"/>
            <a:r>
              <a:rPr lang="ko-KR" altLang="en-US" sz="1000" dirty="0"/>
              <a:t>출처 </a:t>
            </a:r>
            <a:r>
              <a:rPr lang="en-US" altLang="ko-KR" sz="1000" dirty="0"/>
              <a:t>:</a:t>
            </a:r>
            <a:r>
              <a:rPr lang="ko-KR" altLang="en-US" sz="1000" dirty="0"/>
              <a:t>시사저널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5"/>
              </a:rPr>
              <a:t>http://www.sisajournal-e.com/news/articleView.html?idxno=299766</a:t>
            </a:r>
            <a:r>
              <a:rPr lang="en-US" altLang="ko-KR" sz="1000" dirty="0"/>
              <a:t>) / </a:t>
            </a:r>
            <a:r>
              <a:rPr lang="ko-KR" altLang="en-US" sz="1000" dirty="0"/>
              <a:t>데일리 임팩트</a:t>
            </a:r>
            <a:r>
              <a:rPr lang="en-US" altLang="ko-KR" sz="1000" dirty="0"/>
              <a:t>(http://www.dailyimpact.co.kr/news/articleView.html?idxno=98012)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E0CA4F-8D11-A48A-BFFB-F33D92FDC783}"/>
              </a:ext>
            </a:extLst>
          </p:cNvPr>
          <p:cNvSpPr txBox="1"/>
          <p:nvPr/>
        </p:nvSpPr>
        <p:spPr>
          <a:xfrm>
            <a:off x="5137720" y="3406043"/>
            <a:ext cx="2046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sz="1200" dirty="0"/>
              <a:t>재료비 및 인건비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9F40A5-F8C8-7DB6-4048-861461A6C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099" y="3972286"/>
            <a:ext cx="2426473" cy="234231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, 만화 영화, 클립아트, 미소이(가) 표시된 사진&#10;&#10;자동 생성된 설명">
            <a:extLst>
              <a:ext uri="{FF2B5EF4-FFF2-40B4-BE49-F238E27FC236}">
                <a16:creationId xmlns:a16="http://schemas.microsoft.com/office/drawing/2014/main" id="{BB130C38-08D8-A3EE-3920-C7970B434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430" y="3972286"/>
            <a:ext cx="2426473" cy="234231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5E675C3-255E-F08D-47A6-DF540D329A2B}"/>
              </a:ext>
            </a:extLst>
          </p:cNvPr>
          <p:cNvSpPr/>
          <p:nvPr/>
        </p:nvSpPr>
        <p:spPr>
          <a:xfrm>
            <a:off x="7306251" y="2036343"/>
            <a:ext cx="1205574" cy="12055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작년대비 사용자 </a:t>
            </a:r>
            <a:endParaRPr lang="en-US" altLang="ko-KR" sz="1200" dirty="0">
              <a:solidFill>
                <a:schemeClr val="tx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감소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48E50-1658-3B5C-0F62-067ED973FD8B}"/>
              </a:ext>
            </a:extLst>
          </p:cNvPr>
          <p:cNvSpPr txBox="1"/>
          <p:nvPr/>
        </p:nvSpPr>
        <p:spPr>
          <a:xfrm>
            <a:off x="7563258" y="1574677"/>
            <a:ext cx="80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17%</a:t>
            </a:r>
            <a:endParaRPr lang="ko-KR" altLang="en-US" sz="2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2" name="막힌 원호 11">
            <a:extLst>
              <a:ext uri="{FF2B5EF4-FFF2-40B4-BE49-F238E27FC236}">
                <a16:creationId xmlns:a16="http://schemas.microsoft.com/office/drawing/2014/main" id="{2EF17CD5-DEFC-5EB6-9850-09B2DA99DD2B}"/>
              </a:ext>
            </a:extLst>
          </p:cNvPr>
          <p:cNvSpPr/>
          <p:nvPr/>
        </p:nvSpPr>
        <p:spPr>
          <a:xfrm>
            <a:off x="7264383" y="1983345"/>
            <a:ext cx="1318120" cy="1318120"/>
          </a:xfrm>
          <a:prstGeom prst="blockArc">
            <a:avLst>
              <a:gd name="adj1" fmla="val 18067142"/>
              <a:gd name="adj2" fmla="val 47911"/>
              <a:gd name="adj3" fmla="val 9803"/>
            </a:avLst>
          </a:prstGeom>
          <a:solidFill>
            <a:srgbClr val="EC48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61A73-E393-A98F-E38F-473905375BBF}"/>
              </a:ext>
            </a:extLst>
          </p:cNvPr>
          <p:cNvSpPr txBox="1"/>
          <p:nvPr/>
        </p:nvSpPr>
        <p:spPr>
          <a:xfrm>
            <a:off x="6903574" y="3406043"/>
            <a:ext cx="204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sz="1200" dirty="0" err="1"/>
              <a:t>배달앱</a:t>
            </a:r>
            <a:r>
              <a:rPr lang="ko-KR" altLang="en-US" sz="1200" dirty="0"/>
              <a:t> 주요 </a:t>
            </a:r>
            <a:r>
              <a:rPr lang="en-US" altLang="ko-KR" sz="1200" dirty="0"/>
              <a:t>3</a:t>
            </a:r>
            <a:r>
              <a:rPr lang="ko-KR" altLang="en-US" sz="1200" dirty="0"/>
              <a:t>사 </a:t>
            </a:r>
            <a:endParaRPr lang="en-US" altLang="ko-KR" sz="1200" dirty="0"/>
          </a:p>
          <a:p>
            <a:r>
              <a:rPr lang="ko-KR" altLang="en-US" sz="1200" dirty="0"/>
              <a:t>사용자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C7E8733-8E19-D710-8552-915613CF361A}"/>
              </a:ext>
            </a:extLst>
          </p:cNvPr>
          <p:cNvSpPr/>
          <p:nvPr/>
        </p:nvSpPr>
        <p:spPr>
          <a:xfrm>
            <a:off x="9072105" y="2036343"/>
            <a:ext cx="1205574" cy="12055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작년대비 </a:t>
            </a:r>
            <a:r>
              <a:rPr lang="en-US" altLang="ko-KR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12% </a:t>
            </a:r>
            <a:r>
              <a:rPr lang="ko-KR" altLang="en-US" sz="1200" dirty="0">
                <a:solidFill>
                  <a:schemeClr val="tx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감소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4FED6D-F783-E645-B302-8C0BE37423FB}"/>
              </a:ext>
            </a:extLst>
          </p:cNvPr>
          <p:cNvSpPr txBox="1"/>
          <p:nvPr/>
        </p:nvSpPr>
        <p:spPr>
          <a:xfrm>
            <a:off x="9329112" y="1574677"/>
            <a:ext cx="80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12%</a:t>
            </a:r>
            <a:endParaRPr lang="ko-KR" altLang="en-US" sz="24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7" name="막힌 원호 26">
            <a:extLst>
              <a:ext uri="{FF2B5EF4-FFF2-40B4-BE49-F238E27FC236}">
                <a16:creationId xmlns:a16="http://schemas.microsoft.com/office/drawing/2014/main" id="{03EC08D8-05EA-E200-6B0E-1D54DA440852}"/>
              </a:ext>
            </a:extLst>
          </p:cNvPr>
          <p:cNvSpPr/>
          <p:nvPr/>
        </p:nvSpPr>
        <p:spPr>
          <a:xfrm>
            <a:off x="9030237" y="1983345"/>
            <a:ext cx="1318120" cy="1318120"/>
          </a:xfrm>
          <a:prstGeom prst="blockArc">
            <a:avLst>
              <a:gd name="adj1" fmla="val 18067142"/>
              <a:gd name="adj2" fmla="val 20312524"/>
              <a:gd name="adj3" fmla="val 10406"/>
            </a:avLst>
          </a:prstGeom>
          <a:solidFill>
            <a:srgbClr val="EC48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172071-56A3-F17A-2D41-25FF7AF9AEAA}"/>
              </a:ext>
            </a:extLst>
          </p:cNvPr>
          <p:cNvSpPr txBox="1"/>
          <p:nvPr/>
        </p:nvSpPr>
        <p:spPr>
          <a:xfrm>
            <a:off x="8669428" y="3406043"/>
            <a:ext cx="204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sz="1200" dirty="0" err="1"/>
              <a:t>배달앱</a:t>
            </a:r>
            <a:r>
              <a:rPr lang="ko-KR" altLang="en-US" sz="1200" dirty="0"/>
              <a:t> 주요 </a:t>
            </a:r>
            <a:r>
              <a:rPr lang="en-US" altLang="ko-KR" sz="1200" dirty="0"/>
              <a:t>3</a:t>
            </a:r>
            <a:r>
              <a:rPr lang="ko-KR" altLang="en-US" sz="1200" dirty="0"/>
              <a:t>사 </a:t>
            </a:r>
            <a:endParaRPr lang="en-US" altLang="ko-KR" sz="1200" dirty="0"/>
          </a:p>
          <a:p>
            <a:r>
              <a:rPr lang="ko-KR" altLang="en-US" sz="1200" dirty="0"/>
              <a:t>매출액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066503-4132-5074-DACE-B2EE4D272EF4}"/>
              </a:ext>
            </a:extLst>
          </p:cNvPr>
          <p:cNvSpPr txBox="1"/>
          <p:nvPr/>
        </p:nvSpPr>
        <p:spPr>
          <a:xfrm>
            <a:off x="3379050" y="6534751"/>
            <a:ext cx="92239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pPr algn="l"/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ko-KR" altLang="en-US" sz="1000" dirty="0"/>
              <a:t>시사미래신문</a:t>
            </a:r>
            <a:r>
              <a:rPr lang="en-US" altLang="ko-KR" sz="1000" dirty="0"/>
              <a:t>(https://www.sisamirae.com/news/article.html?no=122650)/</a:t>
            </a:r>
            <a:r>
              <a:rPr lang="ko-KR" altLang="en-US" sz="1000" dirty="0"/>
              <a:t>국제 뉴스</a:t>
            </a:r>
            <a:r>
              <a:rPr lang="en-US" altLang="ko-KR" sz="1000" dirty="0"/>
              <a:t>(https://www.gukjenews.com/news/articleView.html?idxno=2663242)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80015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0A4B37-44AB-E46A-7333-7A5477C97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908" y="1776118"/>
            <a:ext cx="5617028" cy="4464968"/>
          </a:xfrm>
          <a:prstGeom prst="rect">
            <a:avLst/>
          </a:prstGeom>
        </p:spPr>
      </p:pic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9619BD8E-13BC-64B7-072F-8E593DD6D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C3AAB1-55ED-EDCC-5CE3-6401157CE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7FE777-B4F9-2D39-D184-9D4D4F805EF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5DF43-88CA-3C37-6D5A-59FB5DF3286C}"/>
              </a:ext>
            </a:extLst>
          </p:cNvPr>
          <p:cNvSpPr txBox="1"/>
          <p:nvPr/>
        </p:nvSpPr>
        <p:spPr>
          <a:xfrm>
            <a:off x="760602" y="544809"/>
            <a:ext cx="5421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회귀분석을 이용한 수요예측</a:t>
            </a:r>
            <a:r>
              <a:rPr lang="en-US" altLang="ko-KR" dirty="0"/>
              <a:t>_</a:t>
            </a:r>
            <a:r>
              <a:rPr lang="en-US" altLang="ko-KR" sz="1800" dirty="0" err="1"/>
              <a:t>p_value</a:t>
            </a:r>
            <a:r>
              <a:rPr lang="en-US" altLang="ko-KR" sz="1800" dirty="0"/>
              <a:t> </a:t>
            </a:r>
            <a:r>
              <a:rPr lang="ko-KR" altLang="en-US" sz="1800" dirty="0"/>
              <a:t>확인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66EA29-CE93-BAC6-158D-8350783376EA}"/>
              </a:ext>
            </a:extLst>
          </p:cNvPr>
          <p:cNvSpPr/>
          <p:nvPr/>
        </p:nvSpPr>
        <p:spPr>
          <a:xfrm>
            <a:off x="6501285" y="3592468"/>
            <a:ext cx="811978" cy="1813545"/>
          </a:xfrm>
          <a:prstGeom prst="rect">
            <a:avLst/>
          </a:prstGeom>
          <a:noFill/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62EC0D-D3DE-7145-ABA8-57324BAD355B}"/>
              </a:ext>
            </a:extLst>
          </p:cNvPr>
          <p:cNvSpPr/>
          <p:nvPr/>
        </p:nvSpPr>
        <p:spPr>
          <a:xfrm>
            <a:off x="606177" y="1210072"/>
            <a:ext cx="385565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534A52-A3AF-B702-9DE8-2E713D5FF7D8}"/>
              </a:ext>
            </a:extLst>
          </p:cNvPr>
          <p:cNvSpPr txBox="1"/>
          <p:nvPr/>
        </p:nvSpPr>
        <p:spPr>
          <a:xfrm>
            <a:off x="618019" y="1241503"/>
            <a:ext cx="3942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인천 부평구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지역코드 </a:t>
            </a:r>
            <a:r>
              <a:rPr lang="en-US" altLang="ko-KR" sz="1400" b="1" dirty="0"/>
              <a:t>19) / </a:t>
            </a:r>
            <a:r>
              <a:rPr lang="ko-KR" altLang="en-US" sz="1400" b="1" dirty="0"/>
              <a:t>한식</a:t>
            </a:r>
            <a:r>
              <a:rPr lang="en-US" altLang="ko-KR" sz="1400" b="1" dirty="0"/>
              <a:t>_</a:t>
            </a:r>
            <a:r>
              <a:rPr lang="ko-KR" altLang="en-US" sz="1400" b="1" dirty="0"/>
              <a:t>배달건수 예측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793648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273DD9-B19C-5516-76A2-8D665F75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10" y="1778693"/>
            <a:ext cx="5620741" cy="4464915"/>
          </a:xfrm>
          <a:prstGeom prst="rect">
            <a:avLst/>
          </a:prstGeom>
        </p:spPr>
      </p:pic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9619BD8E-13BC-64B7-072F-8E593DD6D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C3AAB1-55ED-EDCC-5CE3-6401157CE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7FE777-B4F9-2D39-D184-9D4D4F805EF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5DF43-88CA-3C37-6D5A-59FB5DF3286C}"/>
              </a:ext>
            </a:extLst>
          </p:cNvPr>
          <p:cNvSpPr txBox="1"/>
          <p:nvPr/>
        </p:nvSpPr>
        <p:spPr>
          <a:xfrm>
            <a:off x="760602" y="544809"/>
            <a:ext cx="5421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회귀분석을 이용한 수요예측</a:t>
            </a:r>
            <a:r>
              <a:rPr lang="en-US" altLang="ko-KR" dirty="0"/>
              <a:t>_</a:t>
            </a:r>
            <a:r>
              <a:rPr lang="en-US" altLang="ko-KR" sz="1800" dirty="0" err="1"/>
              <a:t>p_value</a:t>
            </a:r>
            <a:r>
              <a:rPr lang="en-US" altLang="ko-KR" sz="1800" dirty="0"/>
              <a:t> </a:t>
            </a:r>
            <a:r>
              <a:rPr lang="ko-KR" altLang="en-US" sz="1800" dirty="0"/>
              <a:t>확인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3840E25-929A-C26E-6DCF-6C8882DD5F9E}"/>
              </a:ext>
            </a:extLst>
          </p:cNvPr>
          <p:cNvSpPr/>
          <p:nvPr/>
        </p:nvSpPr>
        <p:spPr>
          <a:xfrm>
            <a:off x="6618156" y="4119119"/>
            <a:ext cx="616943" cy="134707"/>
          </a:xfrm>
          <a:prstGeom prst="roundRect">
            <a:avLst/>
          </a:prstGeom>
          <a:solidFill>
            <a:srgbClr val="EC485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3337268-AEC8-102D-0476-A62A7935ED76}"/>
              </a:ext>
            </a:extLst>
          </p:cNvPr>
          <p:cNvSpPr/>
          <p:nvPr/>
        </p:nvSpPr>
        <p:spPr>
          <a:xfrm>
            <a:off x="6607139" y="4907323"/>
            <a:ext cx="616943" cy="134707"/>
          </a:xfrm>
          <a:prstGeom prst="roundRect">
            <a:avLst/>
          </a:prstGeom>
          <a:solidFill>
            <a:srgbClr val="EC485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293F37-CE91-6B23-3EF0-85AA42F0928A}"/>
              </a:ext>
            </a:extLst>
          </p:cNvPr>
          <p:cNvSpPr/>
          <p:nvPr/>
        </p:nvSpPr>
        <p:spPr>
          <a:xfrm>
            <a:off x="6519004" y="3600903"/>
            <a:ext cx="793214" cy="1798675"/>
          </a:xfrm>
          <a:prstGeom prst="rect">
            <a:avLst/>
          </a:prstGeom>
          <a:noFill/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617AE-9A0A-27C3-2AE3-9ADB349B8BD4}"/>
              </a:ext>
            </a:extLst>
          </p:cNvPr>
          <p:cNvSpPr/>
          <p:nvPr/>
        </p:nvSpPr>
        <p:spPr>
          <a:xfrm>
            <a:off x="606177" y="1210072"/>
            <a:ext cx="385565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F5E99-0CE2-29F9-8342-350CE0751D87}"/>
              </a:ext>
            </a:extLst>
          </p:cNvPr>
          <p:cNvSpPr txBox="1"/>
          <p:nvPr/>
        </p:nvSpPr>
        <p:spPr>
          <a:xfrm>
            <a:off x="618019" y="1241503"/>
            <a:ext cx="3942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서울 구로구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지역코드 </a:t>
            </a:r>
            <a:r>
              <a:rPr lang="en-US" altLang="ko-KR" sz="1400" b="1" dirty="0"/>
              <a:t>9) / </a:t>
            </a:r>
            <a:r>
              <a:rPr lang="ko-KR" altLang="en-US" sz="1400" b="1" dirty="0"/>
              <a:t>한식</a:t>
            </a:r>
            <a:r>
              <a:rPr lang="en-US" altLang="ko-KR" sz="1400" b="1" dirty="0"/>
              <a:t>_</a:t>
            </a:r>
            <a:r>
              <a:rPr lang="ko-KR" altLang="en-US" sz="1400" b="1" dirty="0"/>
              <a:t>배달건수 예측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965344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4AB9F3B-0665-184E-B8C8-9AD7B2D7D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3"/>
          <a:stretch/>
        </p:blipFill>
        <p:spPr>
          <a:xfrm>
            <a:off x="3315955" y="1768644"/>
            <a:ext cx="5576835" cy="4464915"/>
          </a:xfrm>
          <a:prstGeom prst="rect">
            <a:avLst/>
          </a:prstGeom>
        </p:spPr>
      </p:pic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9619BD8E-13BC-64B7-072F-8E593DD6D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C3AAB1-55ED-EDCC-5CE3-6401157CE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7FE777-B4F9-2D39-D184-9D4D4F805EF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5DF43-88CA-3C37-6D5A-59FB5DF3286C}"/>
              </a:ext>
            </a:extLst>
          </p:cNvPr>
          <p:cNvSpPr txBox="1"/>
          <p:nvPr/>
        </p:nvSpPr>
        <p:spPr>
          <a:xfrm>
            <a:off x="760602" y="544809"/>
            <a:ext cx="5421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회귀분석을 이용한 수요예측</a:t>
            </a:r>
            <a:r>
              <a:rPr lang="en-US" altLang="ko-KR" dirty="0"/>
              <a:t>_</a:t>
            </a:r>
            <a:r>
              <a:rPr lang="en-US" altLang="ko-KR" sz="1800" dirty="0" err="1"/>
              <a:t>p_value</a:t>
            </a:r>
            <a:r>
              <a:rPr lang="en-US" altLang="ko-KR" sz="1800" dirty="0"/>
              <a:t> </a:t>
            </a:r>
            <a:r>
              <a:rPr lang="ko-KR" altLang="en-US" sz="1800" dirty="0"/>
              <a:t>확인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15A381-C61C-D946-06E1-8E44E2764AC4}"/>
              </a:ext>
            </a:extLst>
          </p:cNvPr>
          <p:cNvSpPr/>
          <p:nvPr/>
        </p:nvSpPr>
        <p:spPr>
          <a:xfrm>
            <a:off x="606177" y="1210072"/>
            <a:ext cx="385565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17C2C-6A0F-9C1F-D470-EE94E4D76B6A}"/>
              </a:ext>
            </a:extLst>
          </p:cNvPr>
          <p:cNvSpPr txBox="1"/>
          <p:nvPr/>
        </p:nvSpPr>
        <p:spPr>
          <a:xfrm>
            <a:off x="618019" y="1241503"/>
            <a:ext cx="3942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의정부시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지역코드 </a:t>
            </a:r>
            <a:r>
              <a:rPr lang="en-US" altLang="ko-KR" sz="1400" b="1" dirty="0"/>
              <a:t>39) / </a:t>
            </a:r>
            <a:r>
              <a:rPr lang="ko-KR" altLang="en-US" sz="1400" b="1" dirty="0"/>
              <a:t>한식</a:t>
            </a:r>
            <a:r>
              <a:rPr lang="en-US" altLang="ko-KR" sz="1400" b="1" dirty="0"/>
              <a:t>_</a:t>
            </a:r>
            <a:r>
              <a:rPr lang="ko-KR" altLang="en-US" sz="1400" b="1" dirty="0"/>
              <a:t>배달건수 예측</a:t>
            </a:r>
            <a:endParaRPr lang="en-US" altLang="ko-KR" sz="1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0EC5D-B394-ACED-DA6D-AAAF9D584735}"/>
              </a:ext>
            </a:extLst>
          </p:cNvPr>
          <p:cNvSpPr/>
          <p:nvPr/>
        </p:nvSpPr>
        <p:spPr>
          <a:xfrm>
            <a:off x="6522497" y="3587067"/>
            <a:ext cx="795539" cy="1808897"/>
          </a:xfrm>
          <a:prstGeom prst="rect">
            <a:avLst/>
          </a:prstGeom>
          <a:noFill/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E2453CA-AF7B-F9E4-D80C-EC0EF6D05F66}"/>
              </a:ext>
            </a:extLst>
          </p:cNvPr>
          <p:cNvSpPr/>
          <p:nvPr/>
        </p:nvSpPr>
        <p:spPr>
          <a:xfrm>
            <a:off x="6623651" y="4101125"/>
            <a:ext cx="613326" cy="128840"/>
          </a:xfrm>
          <a:prstGeom prst="roundRect">
            <a:avLst/>
          </a:prstGeom>
          <a:solidFill>
            <a:srgbClr val="EC485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7458967-13AB-3487-B9E9-73A10A6C6E96}"/>
              </a:ext>
            </a:extLst>
          </p:cNvPr>
          <p:cNvSpPr/>
          <p:nvPr/>
        </p:nvSpPr>
        <p:spPr>
          <a:xfrm>
            <a:off x="6623651" y="5036943"/>
            <a:ext cx="613326" cy="128840"/>
          </a:xfrm>
          <a:prstGeom prst="roundRect">
            <a:avLst/>
          </a:prstGeom>
          <a:solidFill>
            <a:srgbClr val="EC485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613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492F13-8A10-C37E-6A68-D6DCB8F76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6"/>
          <a:stretch/>
        </p:blipFill>
        <p:spPr>
          <a:xfrm>
            <a:off x="3315956" y="1778691"/>
            <a:ext cx="5590595" cy="4464915"/>
          </a:xfrm>
          <a:prstGeom prst="rect">
            <a:avLst/>
          </a:prstGeom>
        </p:spPr>
      </p:pic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9619BD8E-13BC-64B7-072F-8E593DD6D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C3AAB1-55ED-EDCC-5CE3-6401157CE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7FE777-B4F9-2D39-D184-9D4D4F805EF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5DF43-88CA-3C37-6D5A-59FB5DF3286C}"/>
              </a:ext>
            </a:extLst>
          </p:cNvPr>
          <p:cNvSpPr txBox="1"/>
          <p:nvPr/>
        </p:nvSpPr>
        <p:spPr>
          <a:xfrm>
            <a:off x="760602" y="544809"/>
            <a:ext cx="5421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회귀분석을 이용한 수요예측</a:t>
            </a:r>
            <a:r>
              <a:rPr lang="en-US" altLang="ko-KR" dirty="0"/>
              <a:t>_</a:t>
            </a:r>
            <a:r>
              <a:rPr lang="en-US" altLang="ko-KR" sz="1800" dirty="0" err="1"/>
              <a:t>p_value</a:t>
            </a:r>
            <a:r>
              <a:rPr lang="en-US" altLang="ko-KR" sz="1800" dirty="0"/>
              <a:t> </a:t>
            </a:r>
            <a:r>
              <a:rPr lang="ko-KR" altLang="en-US" sz="1800" dirty="0"/>
              <a:t>확인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B0EC5D-B394-ACED-DA6D-AAAF9D584735}"/>
              </a:ext>
            </a:extLst>
          </p:cNvPr>
          <p:cNvSpPr/>
          <p:nvPr/>
        </p:nvSpPr>
        <p:spPr>
          <a:xfrm>
            <a:off x="6534602" y="3574513"/>
            <a:ext cx="778022" cy="1831500"/>
          </a:xfrm>
          <a:prstGeom prst="rect">
            <a:avLst/>
          </a:prstGeom>
          <a:noFill/>
          <a:ln w="38100">
            <a:solidFill>
              <a:srgbClr val="EC48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E2453CA-AF7B-F9E4-D80C-EC0EF6D05F66}"/>
              </a:ext>
            </a:extLst>
          </p:cNvPr>
          <p:cNvSpPr/>
          <p:nvPr/>
        </p:nvSpPr>
        <p:spPr>
          <a:xfrm>
            <a:off x="6592603" y="4119578"/>
            <a:ext cx="641923" cy="140167"/>
          </a:xfrm>
          <a:prstGeom prst="roundRect">
            <a:avLst/>
          </a:prstGeom>
          <a:solidFill>
            <a:srgbClr val="EC485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F1AA5F4-A7A3-E44D-CE36-4A538997B31C}"/>
              </a:ext>
            </a:extLst>
          </p:cNvPr>
          <p:cNvSpPr/>
          <p:nvPr/>
        </p:nvSpPr>
        <p:spPr>
          <a:xfrm>
            <a:off x="6592603" y="4897352"/>
            <a:ext cx="641923" cy="140167"/>
          </a:xfrm>
          <a:prstGeom prst="roundRect">
            <a:avLst/>
          </a:prstGeom>
          <a:solidFill>
            <a:srgbClr val="EC485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3B8DD67-65C8-87F1-9FF6-2DFDF75DCC67}"/>
              </a:ext>
            </a:extLst>
          </p:cNvPr>
          <p:cNvSpPr/>
          <p:nvPr/>
        </p:nvSpPr>
        <p:spPr>
          <a:xfrm>
            <a:off x="6592602" y="5051454"/>
            <a:ext cx="641923" cy="140167"/>
          </a:xfrm>
          <a:prstGeom prst="roundRect">
            <a:avLst/>
          </a:prstGeom>
          <a:solidFill>
            <a:srgbClr val="EC4855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F01B9E-21FD-8D50-473F-DD804CE0DD61}"/>
              </a:ext>
            </a:extLst>
          </p:cNvPr>
          <p:cNvSpPr/>
          <p:nvPr/>
        </p:nvSpPr>
        <p:spPr>
          <a:xfrm>
            <a:off x="606177" y="1210072"/>
            <a:ext cx="385565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FC567-B558-7A6C-CABA-2DAD44E93A17}"/>
              </a:ext>
            </a:extLst>
          </p:cNvPr>
          <p:cNvSpPr txBox="1"/>
          <p:nvPr/>
        </p:nvSpPr>
        <p:spPr>
          <a:xfrm>
            <a:off x="618019" y="1241503"/>
            <a:ext cx="3942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고양시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지역코드 </a:t>
            </a:r>
            <a:r>
              <a:rPr lang="en-US" altLang="ko-KR" sz="1400" b="1" dirty="0"/>
              <a:t>4) / </a:t>
            </a:r>
            <a:r>
              <a:rPr lang="ko-KR" altLang="en-US" sz="1400" b="1" dirty="0"/>
              <a:t>한식</a:t>
            </a:r>
            <a:r>
              <a:rPr lang="en-US" altLang="ko-KR" sz="1400" b="1" dirty="0"/>
              <a:t>_</a:t>
            </a:r>
            <a:r>
              <a:rPr lang="ko-KR" altLang="en-US" sz="1400" b="1" dirty="0"/>
              <a:t>배달건수 예측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837865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193DACF9-68BE-6D51-93D0-500810A16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1"/>
          <a:stretch/>
        </p:blipFill>
        <p:spPr>
          <a:xfrm>
            <a:off x="8238693" y="2105939"/>
            <a:ext cx="2795294" cy="4198993"/>
          </a:xfrm>
          <a:prstGeom prst="rect">
            <a:avLst/>
          </a:prstGeom>
        </p:spPr>
      </p:pic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9619BD8E-13BC-64B7-072F-8E593DD6D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C3AAB1-55ED-EDCC-5CE3-6401157CE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7FE777-B4F9-2D39-D184-9D4D4F805EF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5DF43-88CA-3C37-6D5A-59FB5DF3286C}"/>
              </a:ext>
            </a:extLst>
          </p:cNvPr>
          <p:cNvSpPr txBox="1"/>
          <p:nvPr/>
        </p:nvSpPr>
        <p:spPr>
          <a:xfrm>
            <a:off x="760602" y="544809"/>
            <a:ext cx="5152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회귀분석을 이용한 수요예측</a:t>
            </a:r>
            <a:r>
              <a:rPr lang="en-US" altLang="ko-KR" dirty="0"/>
              <a:t>_</a:t>
            </a:r>
            <a:r>
              <a:rPr lang="en-US" altLang="ko-KR" sz="1800" dirty="0"/>
              <a:t>ad_r2</a:t>
            </a:r>
            <a:r>
              <a:rPr lang="ko-KR" altLang="en-US" sz="1800" dirty="0"/>
              <a:t>확인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F01B9E-21FD-8D50-473F-DD804CE0DD61}"/>
              </a:ext>
            </a:extLst>
          </p:cNvPr>
          <p:cNvSpPr/>
          <p:nvPr/>
        </p:nvSpPr>
        <p:spPr>
          <a:xfrm>
            <a:off x="1956864" y="1210072"/>
            <a:ext cx="18142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FC567-B558-7A6C-CABA-2DAD44E93A17}"/>
              </a:ext>
            </a:extLst>
          </p:cNvPr>
          <p:cNvSpPr txBox="1"/>
          <p:nvPr/>
        </p:nvSpPr>
        <p:spPr>
          <a:xfrm>
            <a:off x="1968707" y="1241503"/>
            <a:ext cx="18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지역별 </a:t>
            </a:r>
            <a:r>
              <a:rPr lang="en-US" altLang="ko-KR" sz="1400" b="1" dirty="0"/>
              <a:t>ad_r2 </a:t>
            </a:r>
            <a:r>
              <a:rPr lang="ko-KR" altLang="en-US" sz="1400" b="1" dirty="0"/>
              <a:t>값 평균</a:t>
            </a:r>
            <a:endParaRPr lang="en-US" altLang="ko-KR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68459A-4DB4-3759-738B-34FA43E14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372" y="1704517"/>
            <a:ext cx="2145421" cy="46086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F82F77-5DB6-3419-C23D-9E1267AED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604" y="1883883"/>
            <a:ext cx="2282729" cy="446872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128A9D4-EC85-FB4F-768D-3F21E776188F}"/>
              </a:ext>
            </a:extLst>
          </p:cNvPr>
          <p:cNvSpPr/>
          <p:nvPr/>
        </p:nvSpPr>
        <p:spPr>
          <a:xfrm>
            <a:off x="1842371" y="2421209"/>
            <a:ext cx="2133427" cy="288941"/>
          </a:xfrm>
          <a:prstGeom prst="roundRect">
            <a:avLst/>
          </a:prstGeom>
          <a:solidFill>
            <a:srgbClr val="EC4855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10057C0-7CE6-228D-7B04-63FBC291C45F}"/>
              </a:ext>
            </a:extLst>
          </p:cNvPr>
          <p:cNvSpPr/>
          <p:nvPr/>
        </p:nvSpPr>
        <p:spPr>
          <a:xfrm>
            <a:off x="1842371" y="4003380"/>
            <a:ext cx="2133427" cy="288941"/>
          </a:xfrm>
          <a:prstGeom prst="roundRect">
            <a:avLst/>
          </a:prstGeom>
          <a:solidFill>
            <a:srgbClr val="EC4855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3B9E48C-9506-2913-47B2-593C555B95B3}"/>
              </a:ext>
            </a:extLst>
          </p:cNvPr>
          <p:cNvSpPr/>
          <p:nvPr/>
        </p:nvSpPr>
        <p:spPr>
          <a:xfrm>
            <a:off x="1842371" y="5616497"/>
            <a:ext cx="2133427" cy="288941"/>
          </a:xfrm>
          <a:prstGeom prst="roundRect">
            <a:avLst/>
          </a:prstGeom>
          <a:solidFill>
            <a:srgbClr val="EC4855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DBA684F-F46E-DE65-46CE-67B2E2A1F1B2}"/>
              </a:ext>
            </a:extLst>
          </p:cNvPr>
          <p:cNvSpPr/>
          <p:nvPr/>
        </p:nvSpPr>
        <p:spPr>
          <a:xfrm>
            <a:off x="5029286" y="2453010"/>
            <a:ext cx="2133427" cy="288941"/>
          </a:xfrm>
          <a:prstGeom prst="roundRect">
            <a:avLst/>
          </a:prstGeom>
          <a:solidFill>
            <a:srgbClr val="EC4855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4FB33A8-729F-CE6E-0991-086A204E9B14}"/>
              </a:ext>
            </a:extLst>
          </p:cNvPr>
          <p:cNvSpPr/>
          <p:nvPr/>
        </p:nvSpPr>
        <p:spPr>
          <a:xfrm>
            <a:off x="5029286" y="2763985"/>
            <a:ext cx="2133427" cy="288941"/>
          </a:xfrm>
          <a:prstGeom prst="roundRect">
            <a:avLst/>
          </a:prstGeom>
          <a:solidFill>
            <a:srgbClr val="EC4855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FE5D21-5DFC-34B7-401F-77E9D6333F21}"/>
              </a:ext>
            </a:extLst>
          </p:cNvPr>
          <p:cNvSpPr/>
          <p:nvPr/>
        </p:nvSpPr>
        <p:spPr>
          <a:xfrm>
            <a:off x="5029286" y="3074960"/>
            <a:ext cx="2133427" cy="288941"/>
          </a:xfrm>
          <a:prstGeom prst="roundRect">
            <a:avLst/>
          </a:prstGeom>
          <a:solidFill>
            <a:srgbClr val="EC4855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2B2EABA-A6F7-EE12-A8A4-7395E855680E}"/>
              </a:ext>
            </a:extLst>
          </p:cNvPr>
          <p:cNvSpPr/>
          <p:nvPr/>
        </p:nvSpPr>
        <p:spPr>
          <a:xfrm>
            <a:off x="8202144" y="2429726"/>
            <a:ext cx="2795294" cy="288941"/>
          </a:xfrm>
          <a:prstGeom prst="roundRect">
            <a:avLst/>
          </a:prstGeom>
          <a:solidFill>
            <a:srgbClr val="EC4855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6EC5124-0C19-3D03-5C74-84787492ED14}"/>
              </a:ext>
            </a:extLst>
          </p:cNvPr>
          <p:cNvSpPr/>
          <p:nvPr/>
        </p:nvSpPr>
        <p:spPr>
          <a:xfrm>
            <a:off x="8202144" y="3533489"/>
            <a:ext cx="2795294" cy="288941"/>
          </a:xfrm>
          <a:prstGeom prst="roundRect">
            <a:avLst/>
          </a:prstGeom>
          <a:solidFill>
            <a:srgbClr val="EC4855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598661E-6054-1CB4-5EFE-78DC5F599BA1}"/>
              </a:ext>
            </a:extLst>
          </p:cNvPr>
          <p:cNvSpPr/>
          <p:nvPr/>
        </p:nvSpPr>
        <p:spPr>
          <a:xfrm>
            <a:off x="8312313" y="6001995"/>
            <a:ext cx="2795294" cy="288941"/>
          </a:xfrm>
          <a:prstGeom prst="roundRect">
            <a:avLst/>
          </a:prstGeom>
          <a:solidFill>
            <a:srgbClr val="EC4855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679370-FB5D-68C4-D102-80F661FE0B33}"/>
              </a:ext>
            </a:extLst>
          </p:cNvPr>
          <p:cNvSpPr/>
          <p:nvPr/>
        </p:nvSpPr>
        <p:spPr>
          <a:xfrm>
            <a:off x="5142752" y="1210072"/>
            <a:ext cx="18142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25CCD5-F780-AE4C-2DFF-7ABDBE512799}"/>
              </a:ext>
            </a:extLst>
          </p:cNvPr>
          <p:cNvSpPr txBox="1"/>
          <p:nvPr/>
        </p:nvSpPr>
        <p:spPr>
          <a:xfrm>
            <a:off x="5154595" y="1241503"/>
            <a:ext cx="18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업종별 </a:t>
            </a:r>
            <a:r>
              <a:rPr lang="en-US" altLang="ko-KR" sz="1400" b="1" dirty="0"/>
              <a:t>ad_r2 </a:t>
            </a:r>
            <a:r>
              <a:rPr lang="ko-KR" altLang="en-US" sz="1400" b="1" dirty="0"/>
              <a:t>값 평균</a:t>
            </a:r>
            <a:endParaRPr lang="en-US" altLang="ko-KR" sz="14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3E5645-44CC-1616-DF85-EC5C0CD920C2}"/>
              </a:ext>
            </a:extLst>
          </p:cNvPr>
          <p:cNvSpPr/>
          <p:nvPr/>
        </p:nvSpPr>
        <p:spPr>
          <a:xfrm>
            <a:off x="8613065" y="1210072"/>
            <a:ext cx="181428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F978A0-9A68-91D0-10D7-14ACB10D6C98}"/>
              </a:ext>
            </a:extLst>
          </p:cNvPr>
          <p:cNvSpPr txBox="1"/>
          <p:nvPr/>
        </p:nvSpPr>
        <p:spPr>
          <a:xfrm>
            <a:off x="8624908" y="1241503"/>
            <a:ext cx="18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지역별 배달건수 합계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697952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8BFA6B-930D-DE62-D968-8F794AB97B61}"/>
              </a:ext>
            </a:extLst>
          </p:cNvPr>
          <p:cNvSpPr/>
          <p:nvPr/>
        </p:nvSpPr>
        <p:spPr>
          <a:xfrm>
            <a:off x="606179" y="1210072"/>
            <a:ext cx="10979642" cy="56479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9C1626-C930-9954-777C-5046ABF3DB86}"/>
              </a:ext>
            </a:extLst>
          </p:cNvPr>
          <p:cNvSpPr/>
          <p:nvPr/>
        </p:nvSpPr>
        <p:spPr>
          <a:xfrm>
            <a:off x="606178" y="1647512"/>
            <a:ext cx="947200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5B57D0-4DE7-A153-B877-01330359AB6A}"/>
              </a:ext>
            </a:extLst>
          </p:cNvPr>
          <p:cNvSpPr txBox="1"/>
          <p:nvPr/>
        </p:nvSpPr>
        <p:spPr>
          <a:xfrm>
            <a:off x="628337" y="1677595"/>
            <a:ext cx="1057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입력 값</a:t>
            </a:r>
          </a:p>
        </p:txBody>
      </p:sp>
      <p:pic>
        <p:nvPicPr>
          <p:cNvPr id="4" name="그림 3" descr="검은색이(가) 표시된 사진&#10;&#10;자동 생성된 설명">
            <a:extLst>
              <a:ext uri="{FF2B5EF4-FFF2-40B4-BE49-F238E27FC236}">
                <a16:creationId xmlns:a16="http://schemas.microsoft.com/office/drawing/2014/main" id="{9619BD8E-13BC-64B7-072F-8E593DD6D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C3AAB1-55ED-EDCC-5CE3-6401157CE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7FE777-B4F9-2D39-D184-9D4D4F805EF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5DF43-88CA-3C37-6D5A-59FB5DF3286C}"/>
              </a:ext>
            </a:extLst>
          </p:cNvPr>
          <p:cNvSpPr txBox="1"/>
          <p:nvPr/>
        </p:nvSpPr>
        <p:spPr>
          <a:xfrm>
            <a:off x="760602" y="544809"/>
            <a:ext cx="5089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회귀분석을 이용한 수요예측</a:t>
            </a:r>
            <a:r>
              <a:rPr lang="en-US" altLang="ko-KR" dirty="0"/>
              <a:t>_</a:t>
            </a:r>
            <a:r>
              <a:rPr lang="ko-KR" altLang="en-US" sz="1800" dirty="0"/>
              <a:t>결과 출력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15A381-C61C-D946-06E1-8E44E2764AC4}"/>
              </a:ext>
            </a:extLst>
          </p:cNvPr>
          <p:cNvSpPr/>
          <p:nvPr/>
        </p:nvSpPr>
        <p:spPr>
          <a:xfrm>
            <a:off x="606179" y="1210072"/>
            <a:ext cx="223281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17C2C-6A0F-9C1F-D470-EE94E4D76B6A}"/>
              </a:ext>
            </a:extLst>
          </p:cNvPr>
          <p:cNvSpPr txBox="1"/>
          <p:nvPr/>
        </p:nvSpPr>
        <p:spPr>
          <a:xfrm>
            <a:off x="620557" y="1247820"/>
            <a:ext cx="2232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인천 부평구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지역코드 </a:t>
            </a:r>
            <a:r>
              <a:rPr lang="en-US" altLang="ko-KR" sz="1400" b="1" dirty="0"/>
              <a:t>19)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9FB70-38FA-3557-EC78-E45389249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19" y="5968323"/>
            <a:ext cx="10646139" cy="863725"/>
          </a:xfrm>
          <a:prstGeom prst="rect">
            <a:avLst/>
          </a:prstGeom>
        </p:spPr>
      </p:pic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F530EE59-1A8C-E203-99AD-FC957D7B9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10927"/>
              </p:ext>
            </p:extLst>
          </p:nvPr>
        </p:nvGraphicFramePr>
        <p:xfrm>
          <a:off x="2177836" y="1689022"/>
          <a:ext cx="7836327" cy="138937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7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490647860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1782909984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3233543765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3171251260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2778776441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2419587442"/>
                    </a:ext>
                  </a:extLst>
                </a:gridCol>
              </a:tblGrid>
              <a:tr h="52417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컬럼</a:t>
                      </a:r>
                      <a:endParaRPr lang="en-US" sz="700" b="1" dirty="0"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시간대별 시간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강수 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  <a:p>
                      <a:pPr algn="ctr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유형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습도값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기온값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풍속값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연도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97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입력 값</a:t>
                      </a:r>
                      <a:endParaRPr lang="en-US" sz="11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18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80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27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5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2023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8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11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544B02-6195-0220-49B5-12362B17B1D7}"/>
              </a:ext>
            </a:extLst>
          </p:cNvPr>
          <p:cNvSpPr/>
          <p:nvPr/>
        </p:nvSpPr>
        <p:spPr>
          <a:xfrm>
            <a:off x="606178" y="5307716"/>
            <a:ext cx="947200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BC9D7D-F06D-E8D3-5F3E-0A4806B37E0A}"/>
              </a:ext>
            </a:extLst>
          </p:cNvPr>
          <p:cNvSpPr txBox="1"/>
          <p:nvPr/>
        </p:nvSpPr>
        <p:spPr>
          <a:xfrm>
            <a:off x="628337" y="5337799"/>
            <a:ext cx="1057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출력 값</a:t>
            </a:r>
          </a:p>
        </p:txBody>
      </p:sp>
      <p:sp>
        <p:nvSpPr>
          <p:cNvPr id="24" name="설명선: 아래쪽 화살표 23">
            <a:extLst>
              <a:ext uri="{FF2B5EF4-FFF2-40B4-BE49-F238E27FC236}">
                <a16:creationId xmlns:a16="http://schemas.microsoft.com/office/drawing/2014/main" id="{9A5E52F3-EDF9-E1FB-8840-8501C5C61ED5}"/>
              </a:ext>
            </a:extLst>
          </p:cNvPr>
          <p:cNvSpPr/>
          <p:nvPr/>
        </p:nvSpPr>
        <p:spPr>
          <a:xfrm>
            <a:off x="5343183" y="5299116"/>
            <a:ext cx="1439597" cy="500035"/>
          </a:xfrm>
          <a:prstGeom prst="downArrowCallou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A513AB-F9C5-805C-DBE3-1A5CB537AF85}"/>
              </a:ext>
            </a:extLst>
          </p:cNvPr>
          <p:cNvSpPr txBox="1"/>
          <p:nvPr/>
        </p:nvSpPr>
        <p:spPr>
          <a:xfrm>
            <a:off x="5343183" y="5304426"/>
            <a:ext cx="1439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pPr algn="ctr"/>
            <a:r>
              <a:rPr lang="ko-KR" altLang="en-US" sz="1400" b="1" dirty="0"/>
              <a:t>다중 </a:t>
            </a:r>
            <a:r>
              <a:rPr lang="ko-KR" altLang="en-US" sz="1400" b="1" dirty="0" err="1"/>
              <a:t>공산성</a:t>
            </a:r>
            <a:r>
              <a:rPr lang="ko-KR" altLang="en-US" sz="1400" b="1" dirty="0"/>
              <a:t> 확인</a:t>
            </a:r>
            <a:endParaRPr lang="en-US" altLang="ko-KR" sz="1400" b="1" dirty="0"/>
          </a:p>
        </p:txBody>
      </p:sp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DCE7A28F-4AC6-E6D1-8568-796B34ED4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11899"/>
              </p:ext>
            </p:extLst>
          </p:nvPr>
        </p:nvGraphicFramePr>
        <p:xfrm>
          <a:off x="3048539" y="3736444"/>
          <a:ext cx="6094921" cy="138937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70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490647860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1782909984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3233543765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3171251260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2778776441"/>
                    </a:ext>
                  </a:extLst>
                </a:gridCol>
                <a:gridCol w="870703">
                  <a:extLst>
                    <a:ext uri="{9D8B030D-6E8A-4147-A177-3AD203B41FA5}">
                      <a16:colId xmlns:a16="http://schemas.microsoft.com/office/drawing/2014/main" val="2419587442"/>
                    </a:ext>
                  </a:extLst>
                </a:gridCol>
              </a:tblGrid>
              <a:tr h="52417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컬럼</a:t>
                      </a:r>
                      <a:endParaRPr lang="en-US" sz="700" b="1" dirty="0"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시간대별 시간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기온값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풍속값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연도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97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입력 값</a:t>
                      </a:r>
                      <a:endParaRPr lang="en-US" sz="11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18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27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5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2023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8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11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설명선: 아래쪽 화살표 26">
            <a:extLst>
              <a:ext uri="{FF2B5EF4-FFF2-40B4-BE49-F238E27FC236}">
                <a16:creationId xmlns:a16="http://schemas.microsoft.com/office/drawing/2014/main" id="{2C22C417-CC54-4C31-663D-74168446A475}"/>
              </a:ext>
            </a:extLst>
          </p:cNvPr>
          <p:cNvSpPr/>
          <p:nvPr/>
        </p:nvSpPr>
        <p:spPr>
          <a:xfrm>
            <a:off x="5115500" y="3117138"/>
            <a:ext cx="1961000" cy="500035"/>
          </a:xfrm>
          <a:prstGeom prst="downArrowCallou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F4A2C7-94F3-D98D-0FD1-890AFAD6C1F9}"/>
              </a:ext>
            </a:extLst>
          </p:cNvPr>
          <p:cNvSpPr txBox="1"/>
          <p:nvPr/>
        </p:nvSpPr>
        <p:spPr>
          <a:xfrm>
            <a:off x="5115500" y="3122448"/>
            <a:ext cx="196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pPr algn="ctr"/>
            <a:r>
              <a:rPr lang="en-US" altLang="ko-KR" sz="1400" b="1" dirty="0"/>
              <a:t>P-value</a:t>
            </a:r>
            <a:r>
              <a:rPr lang="ko-KR" altLang="en-US" sz="1400" b="1" dirty="0"/>
              <a:t>확인 및 변수 제거</a:t>
            </a:r>
            <a:endParaRPr lang="en-US" altLang="ko-KR" sz="14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0FC3BD-4A94-E3DC-362B-8B3A49E64932}"/>
              </a:ext>
            </a:extLst>
          </p:cNvPr>
          <p:cNvSpPr/>
          <p:nvPr/>
        </p:nvSpPr>
        <p:spPr>
          <a:xfrm>
            <a:off x="606177" y="3748593"/>
            <a:ext cx="1079403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23EA1E-ED91-E000-2ADB-61148B077A23}"/>
              </a:ext>
            </a:extLst>
          </p:cNvPr>
          <p:cNvSpPr txBox="1"/>
          <p:nvPr/>
        </p:nvSpPr>
        <p:spPr>
          <a:xfrm>
            <a:off x="628336" y="3778676"/>
            <a:ext cx="1255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컬럼 정제</a:t>
            </a:r>
          </a:p>
        </p:txBody>
      </p:sp>
    </p:spTree>
    <p:extLst>
      <p:ext uri="{BB962C8B-B14F-4D97-AF65-F5344CB8AC3E}">
        <p14:creationId xmlns:p14="http://schemas.microsoft.com/office/powerpoint/2010/main" val="159491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455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 err="1"/>
              <a:t>시군구별</a:t>
            </a:r>
            <a:r>
              <a:rPr lang="ko-KR" altLang="en-US" dirty="0"/>
              <a:t> 분류 모델링</a:t>
            </a:r>
            <a:r>
              <a:rPr lang="en-US" altLang="ko-KR" dirty="0"/>
              <a:t>_</a:t>
            </a:r>
            <a:r>
              <a:rPr lang="ko-KR" altLang="en-US" sz="1800" dirty="0"/>
              <a:t>독립변수 설정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297152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9751-67C1-09BF-53DC-C97238D87FFD}"/>
              </a:ext>
            </a:extLst>
          </p:cNvPr>
          <p:cNvSpPr txBox="1"/>
          <p:nvPr/>
        </p:nvSpPr>
        <p:spPr>
          <a:xfrm>
            <a:off x="620557" y="1247820"/>
            <a:ext cx="3862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서울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인천 총 </a:t>
            </a:r>
            <a:r>
              <a:rPr lang="en-US" altLang="ko-KR" sz="1400" b="1" dirty="0"/>
              <a:t>21</a:t>
            </a:r>
            <a:r>
              <a:rPr lang="ko-KR" altLang="en-US" sz="1400" b="1" dirty="0"/>
              <a:t>개 시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구 지역</a:t>
            </a:r>
            <a:endParaRPr lang="en-US" altLang="ko-KR" sz="14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0335935-31CD-50FC-9551-0115CC6EE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8" y="2355513"/>
            <a:ext cx="10971983" cy="193213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40A961FD-61E2-1950-7348-7258172E4B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C422719-6FCC-B36B-E44C-5BB4D46FA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815" y="2349715"/>
            <a:ext cx="1205465" cy="850097"/>
          </a:xfrm>
          <a:prstGeom prst="rect">
            <a:avLst/>
          </a:prstGeom>
          <a:ln w="38100">
            <a:solidFill>
              <a:srgbClr val="EC4855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132094D-ECB0-752F-D86F-2E3E2BBC1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783" y="2349715"/>
            <a:ext cx="667963" cy="838507"/>
          </a:xfrm>
          <a:prstGeom prst="rect">
            <a:avLst/>
          </a:prstGeom>
          <a:ln w="38100">
            <a:solidFill>
              <a:srgbClr val="EC4855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F25F265-F65F-F488-0D4C-0EC49F978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1997" y="2389379"/>
            <a:ext cx="991421" cy="798843"/>
          </a:xfrm>
          <a:prstGeom prst="rect">
            <a:avLst/>
          </a:prstGeom>
          <a:ln w="38100">
            <a:solidFill>
              <a:srgbClr val="EC4855"/>
            </a:solidFill>
          </a:ln>
        </p:spPr>
      </p:pic>
    </p:spTree>
    <p:extLst>
      <p:ext uri="{BB962C8B-B14F-4D97-AF65-F5344CB8AC3E}">
        <p14:creationId xmlns:p14="http://schemas.microsoft.com/office/powerpoint/2010/main" val="350666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64043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 err="1"/>
              <a:t>시군구별</a:t>
            </a:r>
            <a:r>
              <a:rPr lang="ko-KR" altLang="en-US" dirty="0"/>
              <a:t> 분류 모델링</a:t>
            </a:r>
            <a:r>
              <a:rPr lang="en-US" altLang="ko-KR" dirty="0"/>
              <a:t>_</a:t>
            </a:r>
            <a:r>
              <a:rPr lang="ko-KR" altLang="en-US" sz="1800" dirty="0"/>
              <a:t>모델 선정 및 </a:t>
            </a:r>
            <a:r>
              <a:rPr lang="ko-KR" altLang="en-US" sz="1800" dirty="0" err="1"/>
              <a:t>하이퍼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파라매터</a:t>
            </a:r>
            <a:r>
              <a:rPr lang="ko-KR" altLang="en-US" sz="1800" dirty="0"/>
              <a:t> 튜닝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297152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9751-67C1-09BF-53DC-C97238D87FFD}"/>
              </a:ext>
            </a:extLst>
          </p:cNvPr>
          <p:cNvSpPr txBox="1"/>
          <p:nvPr/>
        </p:nvSpPr>
        <p:spPr>
          <a:xfrm>
            <a:off x="620557" y="1247820"/>
            <a:ext cx="3862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서울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인천 총 </a:t>
            </a:r>
            <a:r>
              <a:rPr lang="en-US" altLang="ko-KR" sz="1400" b="1" dirty="0"/>
              <a:t>21</a:t>
            </a:r>
            <a:r>
              <a:rPr lang="ko-KR" altLang="en-US" sz="1400" b="1" dirty="0"/>
              <a:t>개 시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구 지역</a:t>
            </a:r>
            <a:endParaRPr lang="en-US" altLang="ko-KR" sz="1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A9240C6-0AEB-F055-6498-C85D827E7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57" y="1988353"/>
            <a:ext cx="7748168" cy="4103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ECC8F0-105B-7072-9BA7-62122E438240}"/>
              </a:ext>
            </a:extLst>
          </p:cNvPr>
          <p:cNvSpPr txBox="1"/>
          <p:nvPr/>
        </p:nvSpPr>
        <p:spPr>
          <a:xfrm>
            <a:off x="8785815" y="2563198"/>
            <a:ext cx="2313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800" dirty="0" err="1"/>
              <a:t>RandomForest</a:t>
            </a:r>
            <a:r>
              <a:rPr lang="en-US" altLang="ko-KR" sz="1800" dirty="0"/>
              <a:t> Model</a:t>
            </a:r>
          </a:p>
          <a:p>
            <a:endParaRPr lang="en-US" altLang="ko-KR" sz="1800" dirty="0"/>
          </a:p>
          <a:p>
            <a:r>
              <a:rPr lang="ko-KR" altLang="ko-KR" sz="1800" dirty="0" err="1"/>
              <a:t>n_estimators</a:t>
            </a:r>
            <a:r>
              <a:rPr lang="ko-KR" altLang="ko-KR" sz="1800" dirty="0"/>
              <a:t>= </a:t>
            </a:r>
            <a:r>
              <a:rPr lang="en-US" altLang="ko-KR" sz="1800" dirty="0"/>
              <a:t>350</a:t>
            </a:r>
            <a:r>
              <a:rPr lang="ko-KR" altLang="ko-KR" sz="1800" dirty="0"/>
              <a:t> 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ko-KR" sz="1800" dirty="0" err="1"/>
              <a:t>max_depth</a:t>
            </a:r>
            <a:r>
              <a:rPr lang="ko-KR" altLang="ko-KR" sz="1800" dirty="0"/>
              <a:t>= </a:t>
            </a:r>
            <a:r>
              <a:rPr lang="en-US" altLang="ko-KR" sz="1800" dirty="0"/>
              <a:t>7</a:t>
            </a:r>
          </a:p>
          <a:p>
            <a:endParaRPr lang="en-US" altLang="ko-KR" sz="1800" dirty="0"/>
          </a:p>
          <a:p>
            <a:r>
              <a:rPr lang="ko-KR" altLang="ko-KR" sz="1800" dirty="0"/>
              <a:t>정확도= </a:t>
            </a:r>
            <a:r>
              <a:rPr lang="en-US" altLang="ko-KR" sz="1800" dirty="0"/>
              <a:t>0.712980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362416-B4BE-5707-A3FE-EB7D9593C6F3}"/>
              </a:ext>
            </a:extLst>
          </p:cNvPr>
          <p:cNvSpPr/>
          <p:nvPr/>
        </p:nvSpPr>
        <p:spPr>
          <a:xfrm>
            <a:off x="8785815" y="1988353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결과값</a:t>
            </a:r>
            <a:endParaRPr lang="ko-KR" altLang="en-US" sz="1600" dirty="0">
              <a:solidFill>
                <a:schemeClr val="bg1"/>
              </a:soli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964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64043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 err="1"/>
              <a:t>시군구별</a:t>
            </a:r>
            <a:r>
              <a:rPr lang="ko-KR" altLang="en-US" dirty="0"/>
              <a:t> 분류 모델링</a:t>
            </a:r>
            <a:r>
              <a:rPr lang="en-US" altLang="ko-KR" dirty="0"/>
              <a:t>_</a:t>
            </a:r>
            <a:r>
              <a:rPr lang="ko-KR" altLang="en-US" sz="1800" dirty="0"/>
              <a:t>모델 선정 및 </a:t>
            </a:r>
            <a:r>
              <a:rPr lang="ko-KR" altLang="en-US" sz="1800" dirty="0" err="1"/>
              <a:t>하이퍼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파라매터</a:t>
            </a:r>
            <a:r>
              <a:rPr lang="ko-KR" altLang="en-US" sz="1800" dirty="0"/>
              <a:t> 튜닝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297152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9751-67C1-09BF-53DC-C97238D87FFD}"/>
              </a:ext>
            </a:extLst>
          </p:cNvPr>
          <p:cNvSpPr txBox="1"/>
          <p:nvPr/>
        </p:nvSpPr>
        <p:spPr>
          <a:xfrm>
            <a:off x="620557" y="1247820"/>
            <a:ext cx="3862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경기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서울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인천 총 </a:t>
            </a:r>
            <a:r>
              <a:rPr lang="en-US" altLang="ko-KR" sz="1400" b="1" dirty="0"/>
              <a:t>21</a:t>
            </a:r>
            <a:r>
              <a:rPr lang="ko-KR" altLang="en-US" sz="1400" b="1" dirty="0"/>
              <a:t>개 시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구 지역</a:t>
            </a:r>
            <a:endParaRPr lang="en-US" altLang="ko-KR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2B8042-BF13-AC0C-5341-3C64A215A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19"/>
          <a:stretch/>
        </p:blipFill>
        <p:spPr>
          <a:xfrm>
            <a:off x="804670" y="2032421"/>
            <a:ext cx="5102375" cy="40378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D6777-7AB6-82D9-AC53-E7738108AA7C}"/>
              </a:ext>
            </a:extLst>
          </p:cNvPr>
          <p:cNvSpPr/>
          <p:nvPr/>
        </p:nvSpPr>
        <p:spPr>
          <a:xfrm>
            <a:off x="6400444" y="2077740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결과값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7532B1-B53D-5AD0-6DDA-3F82EF2E1699}"/>
              </a:ext>
            </a:extLst>
          </p:cNvPr>
          <p:cNvSpPr txBox="1"/>
          <p:nvPr/>
        </p:nvSpPr>
        <p:spPr>
          <a:xfrm>
            <a:off x="6759727" y="5487813"/>
            <a:ext cx="4430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pPr algn="ctr"/>
            <a:r>
              <a:rPr lang="ko-KR" altLang="en-US" sz="2000" dirty="0"/>
              <a:t>각 시</a:t>
            </a:r>
            <a:r>
              <a:rPr lang="en-US" altLang="ko-KR" sz="2000" dirty="0"/>
              <a:t>/</a:t>
            </a:r>
            <a:r>
              <a:rPr lang="ko-KR" altLang="en-US" sz="2000" dirty="0"/>
              <a:t>군</a:t>
            </a:r>
            <a:r>
              <a:rPr lang="en-US" altLang="ko-KR" sz="2000" dirty="0"/>
              <a:t>/</a:t>
            </a:r>
            <a:r>
              <a:rPr lang="ko-KR" altLang="en-US" sz="2000" dirty="0"/>
              <a:t>구 별 총 </a:t>
            </a:r>
            <a:r>
              <a:rPr lang="en-US" altLang="ko-KR" sz="2000" dirty="0"/>
              <a:t>21</a:t>
            </a:r>
            <a:r>
              <a:rPr lang="ko-KR" altLang="en-US" sz="2000" dirty="0"/>
              <a:t>개의 </a:t>
            </a:r>
            <a:r>
              <a:rPr lang="en-US" altLang="ko-KR" sz="2000" dirty="0"/>
              <a:t>Best</a:t>
            </a:r>
            <a:r>
              <a:rPr lang="ko-KR" altLang="en-US" sz="2000" dirty="0"/>
              <a:t>모델 생성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496A9F4-8068-E943-690B-2D532CC18A70}"/>
              </a:ext>
            </a:extLst>
          </p:cNvPr>
          <p:cNvSpPr/>
          <p:nvPr/>
        </p:nvSpPr>
        <p:spPr>
          <a:xfrm>
            <a:off x="6451051" y="3139431"/>
            <a:ext cx="1146130" cy="1146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F007376-6C9E-0E96-3366-690900C8A463}"/>
              </a:ext>
            </a:extLst>
          </p:cNvPr>
          <p:cNvSpPr/>
          <p:nvPr/>
        </p:nvSpPr>
        <p:spPr>
          <a:xfrm>
            <a:off x="8407115" y="3139431"/>
            <a:ext cx="1146130" cy="1146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D144C87-5EFB-5D3F-7BC7-4286ED79691C}"/>
              </a:ext>
            </a:extLst>
          </p:cNvPr>
          <p:cNvSpPr/>
          <p:nvPr/>
        </p:nvSpPr>
        <p:spPr>
          <a:xfrm>
            <a:off x="10363179" y="3139431"/>
            <a:ext cx="1146130" cy="1146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04B132-D3B8-199B-BEBA-A5CA162B9AA1}"/>
              </a:ext>
            </a:extLst>
          </p:cNvPr>
          <p:cNvSpPr txBox="1"/>
          <p:nvPr/>
        </p:nvSpPr>
        <p:spPr>
          <a:xfrm>
            <a:off x="6400444" y="3543219"/>
            <a:ext cx="1236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경기 </a:t>
            </a:r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12 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지역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64611B-05CB-222D-2ABA-15C1113EF1D5}"/>
              </a:ext>
            </a:extLst>
          </p:cNvPr>
          <p:cNvSpPr txBox="1"/>
          <p:nvPr/>
        </p:nvSpPr>
        <p:spPr>
          <a:xfrm>
            <a:off x="8356508" y="3543219"/>
            <a:ext cx="1236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서울 </a:t>
            </a:r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8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지역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41BF4-5B26-5F01-10CC-275492027D29}"/>
              </a:ext>
            </a:extLst>
          </p:cNvPr>
          <p:cNvSpPr txBox="1"/>
          <p:nvPr/>
        </p:nvSpPr>
        <p:spPr>
          <a:xfrm>
            <a:off x="10312572" y="3543219"/>
            <a:ext cx="1236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인천 </a:t>
            </a:r>
            <a:r>
              <a:rPr lang="en-US" altLang="ko-KR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 </a:t>
            </a:r>
            <a:r>
              <a:rPr lang="ko-KR" altLang="en-US" sz="1600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지역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4E2F24B-E24D-C700-D351-883474573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276" y="4541737"/>
            <a:ext cx="1219200" cy="33337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99A9450-81C9-320E-128F-B4C1706DD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7527" y="4546499"/>
            <a:ext cx="1266825" cy="3238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962BAE0-2FD2-22C3-CA99-5021F0EC8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5874" y="4544491"/>
            <a:ext cx="12858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00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6452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분류 및 결과 출력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297152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9751-67C1-09BF-53DC-C97238D87FFD}"/>
              </a:ext>
            </a:extLst>
          </p:cNvPr>
          <p:cNvSpPr txBox="1"/>
          <p:nvPr/>
        </p:nvSpPr>
        <p:spPr>
          <a:xfrm>
            <a:off x="620557" y="1247820"/>
            <a:ext cx="3862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인천 부평구</a:t>
            </a:r>
            <a:r>
              <a:rPr lang="en-US" altLang="ko-KR" sz="1400" b="1" dirty="0"/>
              <a:t> (</a:t>
            </a:r>
            <a:r>
              <a:rPr lang="ko-KR" altLang="en-US" sz="1400" b="1" dirty="0"/>
              <a:t>지역코드 </a:t>
            </a:r>
            <a:r>
              <a:rPr lang="en-US" altLang="ko-KR" sz="1400" b="1" dirty="0"/>
              <a:t>19)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D6777-7AB6-82D9-AC53-E7738108AA7C}"/>
              </a:ext>
            </a:extLst>
          </p:cNvPr>
          <p:cNvSpPr/>
          <p:nvPr/>
        </p:nvSpPr>
        <p:spPr>
          <a:xfrm>
            <a:off x="569667" y="1824668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입력 값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F3EABE7F-C076-395F-DD64-7A5774E73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008076"/>
              </p:ext>
            </p:extLst>
          </p:nvPr>
        </p:nvGraphicFramePr>
        <p:xfrm>
          <a:off x="1214619" y="2353058"/>
          <a:ext cx="9785230" cy="170687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97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523">
                  <a:extLst>
                    <a:ext uri="{9D8B030D-6E8A-4147-A177-3AD203B41FA5}">
                      <a16:colId xmlns:a16="http://schemas.microsoft.com/office/drawing/2014/main" val="490647860"/>
                    </a:ext>
                  </a:extLst>
                </a:gridCol>
                <a:gridCol w="978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5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523">
                  <a:extLst>
                    <a:ext uri="{9D8B030D-6E8A-4147-A177-3AD203B41FA5}">
                      <a16:colId xmlns:a16="http://schemas.microsoft.com/office/drawing/2014/main" val="1782909984"/>
                    </a:ext>
                  </a:extLst>
                </a:gridCol>
                <a:gridCol w="978523">
                  <a:extLst>
                    <a:ext uri="{9D8B030D-6E8A-4147-A177-3AD203B41FA5}">
                      <a16:colId xmlns:a16="http://schemas.microsoft.com/office/drawing/2014/main" val="3233543765"/>
                    </a:ext>
                  </a:extLst>
                </a:gridCol>
                <a:gridCol w="978523">
                  <a:extLst>
                    <a:ext uri="{9D8B030D-6E8A-4147-A177-3AD203B41FA5}">
                      <a16:colId xmlns:a16="http://schemas.microsoft.com/office/drawing/2014/main" val="3171251260"/>
                    </a:ext>
                  </a:extLst>
                </a:gridCol>
                <a:gridCol w="978523">
                  <a:extLst>
                    <a:ext uri="{9D8B030D-6E8A-4147-A177-3AD203B41FA5}">
                      <a16:colId xmlns:a16="http://schemas.microsoft.com/office/drawing/2014/main" val="2778776441"/>
                    </a:ext>
                  </a:extLst>
                </a:gridCol>
                <a:gridCol w="978523">
                  <a:extLst>
                    <a:ext uri="{9D8B030D-6E8A-4147-A177-3AD203B41FA5}">
                      <a16:colId xmlns:a16="http://schemas.microsoft.com/office/drawing/2014/main" val="2419587442"/>
                    </a:ext>
                  </a:extLst>
                </a:gridCol>
                <a:gridCol w="978523">
                  <a:extLst>
                    <a:ext uri="{9D8B030D-6E8A-4147-A177-3AD203B41FA5}">
                      <a16:colId xmlns:a16="http://schemas.microsoft.com/office/drawing/2014/main" val="1427696946"/>
                    </a:ext>
                  </a:extLst>
                </a:gridCol>
              </a:tblGrid>
              <a:tr h="52417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컬럼</a:t>
                      </a:r>
                      <a:endParaRPr lang="en-US" sz="700" b="1" dirty="0"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시간대별 시간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강수 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  <a:p>
                      <a:pPr algn="ctr"/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유형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습도값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기온값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풍속값</a:t>
                      </a:r>
                      <a:endParaRPr lang="en-US" altLang="ko-KR" sz="11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요일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계절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97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입력 값</a:t>
                      </a:r>
                      <a:endParaRPr lang="en-US" sz="11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18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1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80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27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5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8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11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5</a:t>
                      </a:r>
                    </a:p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자동생성</a:t>
                      </a:r>
                      <a:r>
                        <a:rPr lang="en-US" altLang="ko-KR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)</a:t>
                      </a:r>
                      <a:endParaRPr lang="en-US" sz="1200" b="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  <a:cs typeface="+mn-cs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자동생성</a:t>
                      </a:r>
                      <a:r>
                        <a:rPr lang="en-US" altLang="ko-KR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)</a:t>
                      </a:r>
                      <a:endParaRPr lang="en-US" sz="1200" b="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  <a:cs typeface="+mn-cs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1A5095-8B72-E383-5BE1-E58F0D97FFEF}"/>
              </a:ext>
            </a:extLst>
          </p:cNvPr>
          <p:cNvSpPr/>
          <p:nvPr/>
        </p:nvSpPr>
        <p:spPr>
          <a:xfrm>
            <a:off x="569667" y="4226263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출력 값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1AFF92-415F-F54F-5FF7-05A1EE573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275" y="4410929"/>
            <a:ext cx="32194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8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62A974-7BBA-4B3B-7AF7-285F9EC13AFE}"/>
              </a:ext>
            </a:extLst>
          </p:cNvPr>
          <p:cNvSpPr/>
          <p:nvPr/>
        </p:nvSpPr>
        <p:spPr>
          <a:xfrm>
            <a:off x="1431572" y="3806313"/>
            <a:ext cx="6836126" cy="250687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FDFA0F-0004-2621-9CD0-F50AD8360976}"/>
              </a:ext>
            </a:extLst>
          </p:cNvPr>
          <p:cNvSpPr/>
          <p:nvPr/>
        </p:nvSpPr>
        <p:spPr>
          <a:xfrm>
            <a:off x="1415344" y="1880170"/>
            <a:ext cx="6836126" cy="131315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45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프로젝트 방향성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27719CD-9F9E-F8F3-C863-79DC27C3D221}"/>
              </a:ext>
            </a:extLst>
          </p:cNvPr>
          <p:cNvSpPr/>
          <p:nvPr/>
        </p:nvSpPr>
        <p:spPr>
          <a:xfrm>
            <a:off x="739864" y="1387826"/>
            <a:ext cx="1011954" cy="1011954"/>
          </a:xfrm>
          <a:prstGeom prst="ellipse">
            <a:avLst/>
          </a:prstGeom>
          <a:solidFill>
            <a:schemeClr val="bg1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52B0D2-3A56-AFAF-2AA4-CE86A4791F31}"/>
              </a:ext>
            </a:extLst>
          </p:cNvPr>
          <p:cNvSpPr txBox="1"/>
          <p:nvPr/>
        </p:nvSpPr>
        <p:spPr>
          <a:xfrm>
            <a:off x="1431572" y="2168572"/>
            <a:ext cx="681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각 지역의 특성에 따른 </a:t>
            </a:r>
            <a:r>
              <a:rPr lang="en-US" altLang="ko-KR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‘</a:t>
            </a: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가장 많은 배달</a:t>
            </a:r>
            <a:r>
              <a:rPr lang="en-US" altLang="ko-KR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’ </a:t>
            </a: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업종 </a:t>
            </a:r>
            <a:r>
              <a:rPr lang="en-US" altLang="ko-KR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 ~ 5 </a:t>
            </a: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상위 </a:t>
            </a:r>
            <a:r>
              <a:rPr lang="en-US" altLang="ko-KR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5</a:t>
            </a: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업종 도출</a:t>
            </a:r>
          </a:p>
        </p:txBody>
      </p:sp>
      <p:pic>
        <p:nvPicPr>
          <p:cNvPr id="31" name="그래픽 30" descr="축구 득점 윤곽선">
            <a:extLst>
              <a:ext uri="{FF2B5EF4-FFF2-40B4-BE49-F238E27FC236}">
                <a16:creationId xmlns:a16="http://schemas.microsoft.com/office/drawing/2014/main" id="{5D9637C1-B0DF-E767-B978-A2FE1A14E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545" y="1612891"/>
            <a:ext cx="587383" cy="5873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62DDEE6-0DA0-3A7C-4FEC-4BD15C6EDBC1}"/>
              </a:ext>
            </a:extLst>
          </p:cNvPr>
          <p:cNvSpPr txBox="1"/>
          <p:nvPr/>
        </p:nvSpPr>
        <p:spPr>
          <a:xfrm>
            <a:off x="1650649" y="4045086"/>
            <a:ext cx="6455123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pPr marL="342900" indent="-342900" algn="l">
              <a:buAutoNum type="arabicPeriod"/>
            </a:pPr>
            <a:r>
              <a:rPr lang="ko-KR" altLang="en-US" b="1" dirty="0" err="1"/>
              <a:t>배달앱</a:t>
            </a:r>
            <a:r>
              <a:rPr lang="ko-KR" altLang="en-US" b="1" dirty="0"/>
              <a:t> 기업 마케팅 전략 수립 정보 제공</a:t>
            </a:r>
            <a:endParaRPr lang="en-US" altLang="ko-KR" b="1" dirty="0"/>
          </a:p>
          <a:p>
            <a:pPr algn="l"/>
            <a:endParaRPr lang="ko-KR" altLang="en-US" sz="800" b="1" dirty="0"/>
          </a:p>
          <a:p>
            <a:pPr algn="l"/>
            <a:r>
              <a:rPr lang="en-US" altLang="ko-KR" dirty="0"/>
              <a:t>- </a:t>
            </a:r>
            <a:r>
              <a:rPr lang="ko-KR" altLang="en-US" dirty="0"/>
              <a:t>날씨에 따른 인기 업종 배너 노출 및 고객주문 유도</a:t>
            </a:r>
          </a:p>
          <a:p>
            <a:pPr algn="l"/>
            <a:r>
              <a:rPr lang="en-US" altLang="ko-KR" dirty="0"/>
              <a:t>- </a:t>
            </a:r>
            <a:r>
              <a:rPr lang="ko-KR" altLang="en-US" dirty="0"/>
              <a:t>인기업종을 파악</a:t>
            </a:r>
            <a:r>
              <a:rPr lang="en-US" altLang="ko-KR" dirty="0"/>
              <a:t> </a:t>
            </a:r>
            <a:r>
              <a:rPr lang="ko-KR" altLang="en-US" dirty="0"/>
              <a:t>및 관련 업체와 협약 통한 쿠폰 제공 등</a:t>
            </a:r>
            <a:endParaRPr lang="en-US" altLang="ko-KR" dirty="0"/>
          </a:p>
          <a:p>
            <a:pPr algn="l"/>
            <a:endParaRPr lang="en-US" altLang="ko-KR" b="1" dirty="0"/>
          </a:p>
          <a:p>
            <a:pPr algn="l"/>
            <a:r>
              <a:rPr lang="en-US" altLang="ko-KR" b="1" dirty="0"/>
              <a:t>2. </a:t>
            </a:r>
            <a:r>
              <a:rPr lang="ko-KR" altLang="en-US" b="1" dirty="0"/>
              <a:t>예비 창업자</a:t>
            </a:r>
            <a:endParaRPr lang="en-US" altLang="ko-KR" b="1" dirty="0"/>
          </a:p>
          <a:p>
            <a:pPr algn="l"/>
            <a:endParaRPr lang="ko-KR" altLang="en-US" sz="800" b="1" dirty="0"/>
          </a:p>
          <a:p>
            <a:pPr marL="285750" indent="-285750" algn="l">
              <a:buFontTx/>
              <a:buChar char="-"/>
            </a:pPr>
            <a:r>
              <a:rPr lang="ko-KR" altLang="en-US" dirty="0"/>
              <a:t>지역별 배달업종 선호도 파악을 통한 가게 입지 선정 정보 및 </a:t>
            </a:r>
            <a:endParaRPr lang="en-US" altLang="ko-KR" dirty="0"/>
          </a:p>
          <a:p>
            <a:pPr algn="l"/>
            <a:r>
              <a:rPr lang="en-US" altLang="ko-KR" dirty="0"/>
              <a:t>     </a:t>
            </a:r>
            <a:r>
              <a:rPr lang="ko-KR" altLang="en-US" dirty="0"/>
              <a:t>창업 준비 정보 제공 </a:t>
            </a:r>
          </a:p>
          <a:p>
            <a:pPr algn="l"/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3651738-A4B4-95B2-63E6-C9DE1D325357}"/>
              </a:ext>
            </a:extLst>
          </p:cNvPr>
          <p:cNvSpPr/>
          <p:nvPr/>
        </p:nvSpPr>
        <p:spPr>
          <a:xfrm>
            <a:off x="739864" y="3300336"/>
            <a:ext cx="1011954" cy="1011954"/>
          </a:xfrm>
          <a:prstGeom prst="ellipse">
            <a:avLst/>
          </a:prstGeom>
          <a:solidFill>
            <a:schemeClr val="bg1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29" name="그래픽 28" descr="대상 윤곽선">
            <a:extLst>
              <a:ext uri="{FF2B5EF4-FFF2-40B4-BE49-F238E27FC236}">
                <a16:creationId xmlns:a16="http://schemas.microsoft.com/office/drawing/2014/main" id="{8928B701-BE22-F0FA-4D73-CCCB07DEA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0566" y="3511038"/>
            <a:ext cx="590550" cy="590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ED517F-C4A4-C096-0C87-6A628CB71D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361003" y="1880170"/>
            <a:ext cx="2415653" cy="4433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B96AFB-F191-5017-A1CC-75355EE279AE}"/>
              </a:ext>
            </a:extLst>
          </p:cNvPr>
          <p:cNvSpPr txBox="1"/>
          <p:nvPr/>
        </p:nvSpPr>
        <p:spPr>
          <a:xfrm>
            <a:off x="1431572" y="2682355"/>
            <a:ext cx="681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각 외식업종별 수요예측을 통한 정보제공</a:t>
            </a:r>
          </a:p>
        </p:txBody>
      </p:sp>
    </p:spTree>
    <p:extLst>
      <p:ext uri="{BB962C8B-B14F-4D97-AF65-F5344CB8AC3E}">
        <p14:creationId xmlns:p14="http://schemas.microsoft.com/office/powerpoint/2010/main" val="1687963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98519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81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코드 함수화</a:t>
            </a:r>
            <a:r>
              <a:rPr lang="en-US" altLang="ko-KR" dirty="0"/>
              <a:t>_</a:t>
            </a:r>
            <a:r>
              <a:rPr lang="ko-KR" altLang="en-US" sz="1800" dirty="0"/>
              <a:t>분류 결과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102189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9751-67C1-09BF-53DC-C97238D87FFD}"/>
              </a:ext>
            </a:extLst>
          </p:cNvPr>
          <p:cNvSpPr txBox="1"/>
          <p:nvPr/>
        </p:nvSpPr>
        <p:spPr>
          <a:xfrm>
            <a:off x="620557" y="1247820"/>
            <a:ext cx="107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 err="1"/>
              <a:t>입력부</a:t>
            </a:r>
            <a:endParaRPr lang="en-US" altLang="ko-KR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D6777-7AB6-82D9-AC53-E7738108AA7C}"/>
              </a:ext>
            </a:extLst>
          </p:cNvPr>
          <p:cNvSpPr/>
          <p:nvPr/>
        </p:nvSpPr>
        <p:spPr>
          <a:xfrm>
            <a:off x="6520992" y="1949864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결과값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7B26950-5B38-9351-C379-B49FFE084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0" y="1949864"/>
            <a:ext cx="5422604" cy="42029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84CF23-1413-A948-FDE4-8D08CFFFB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276" y="2447251"/>
            <a:ext cx="3570051" cy="361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99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98519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81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코드 함수화</a:t>
            </a:r>
            <a:r>
              <a:rPr lang="en-US" altLang="ko-KR" dirty="0"/>
              <a:t>_</a:t>
            </a:r>
            <a:r>
              <a:rPr lang="ko-KR" altLang="en-US" sz="1800" dirty="0"/>
              <a:t>분류 결과</a:t>
            </a:r>
          </a:p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D6777-7AB6-82D9-AC53-E7738108AA7C}"/>
              </a:ext>
            </a:extLst>
          </p:cNvPr>
          <p:cNvSpPr/>
          <p:nvPr/>
        </p:nvSpPr>
        <p:spPr>
          <a:xfrm>
            <a:off x="6207227" y="1949864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결과값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87C791-D475-0549-0466-2C6DA68E3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0" y="1949864"/>
            <a:ext cx="4885549" cy="17864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A4E3A2-59EF-1F04-C7BD-03E6D6E08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460" y="3760566"/>
            <a:ext cx="1798476" cy="24614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F098C9-BD1D-0E04-2244-8290BEFDA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6366" y="3760566"/>
            <a:ext cx="1806097" cy="19966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4210CC-224A-5A93-1551-F522DEACB60E}"/>
              </a:ext>
            </a:extLst>
          </p:cNvPr>
          <p:cNvSpPr/>
          <p:nvPr/>
        </p:nvSpPr>
        <p:spPr>
          <a:xfrm>
            <a:off x="606178" y="1210072"/>
            <a:ext cx="102189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778764-57C8-A333-7810-CC1A43F4E88A}"/>
              </a:ext>
            </a:extLst>
          </p:cNvPr>
          <p:cNvSpPr txBox="1"/>
          <p:nvPr/>
        </p:nvSpPr>
        <p:spPr>
          <a:xfrm>
            <a:off x="620557" y="1247820"/>
            <a:ext cx="1076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 err="1"/>
              <a:t>입력부</a:t>
            </a:r>
            <a:endParaRPr lang="en-US" altLang="ko-KR" sz="1400" b="1" dirty="0"/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1EEDDB46-B863-4D27-7BF7-05A0D31D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865905"/>
              </p:ext>
            </p:extLst>
          </p:nvPr>
        </p:nvGraphicFramePr>
        <p:xfrm>
          <a:off x="6735325" y="3413183"/>
          <a:ext cx="4176384" cy="158876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04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096">
                  <a:extLst>
                    <a:ext uri="{9D8B030D-6E8A-4147-A177-3AD203B41FA5}">
                      <a16:colId xmlns:a16="http://schemas.microsoft.com/office/drawing/2014/main" val="1997480062"/>
                    </a:ext>
                  </a:extLst>
                </a:gridCol>
                <a:gridCol w="1044096">
                  <a:extLst>
                    <a:ext uri="{9D8B030D-6E8A-4147-A177-3AD203B41FA5}">
                      <a16:colId xmlns:a16="http://schemas.microsoft.com/office/drawing/2014/main" val="2419587442"/>
                    </a:ext>
                  </a:extLst>
                </a:gridCol>
                <a:gridCol w="1044096">
                  <a:extLst>
                    <a:ext uri="{9D8B030D-6E8A-4147-A177-3AD203B41FA5}">
                      <a16:colId xmlns:a16="http://schemas.microsoft.com/office/drawing/2014/main" val="1427696946"/>
                    </a:ext>
                  </a:extLst>
                </a:gridCol>
              </a:tblGrid>
              <a:tr h="52417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컬럼</a:t>
                      </a:r>
                      <a:endParaRPr lang="en-US" sz="700" b="1" dirty="0"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시군구</a:t>
                      </a: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 변경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요일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계절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97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입력 값</a:t>
                      </a:r>
                      <a:endParaRPr lang="en-US" sz="11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부평구 </a:t>
                      </a:r>
                      <a:r>
                        <a:rPr lang="en-US" altLang="ko-KR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  <a:sym typeface="Wingdings" panose="05000000000000000000" pitchFamily="2" charset="2"/>
                        </a:rPr>
                        <a:t> 39</a:t>
                      </a:r>
                      <a:endParaRPr lang="en-US" sz="1200" b="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  <a:cs typeface="+mn-cs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5</a:t>
                      </a:r>
                    </a:p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자동생성</a:t>
                      </a:r>
                      <a:r>
                        <a:rPr lang="en-US" altLang="ko-KR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)</a:t>
                      </a:r>
                      <a:endParaRPr lang="en-US" sz="1200" b="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  <a:cs typeface="+mn-cs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1</a:t>
                      </a:r>
                    </a:p>
                    <a:p>
                      <a:pPr marL="0" algn="ctr" defTabSz="914400" rtl="0" eaLnBrk="1" latinLnBrk="1" hangingPunct="1">
                        <a:lnSpc>
                          <a:spcPts val="2520"/>
                        </a:lnSpc>
                        <a:defRPr/>
                      </a:pPr>
                      <a:r>
                        <a:rPr 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자동생성</a:t>
                      </a:r>
                      <a:r>
                        <a:rPr lang="en-US" altLang="ko-KR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  <a:cs typeface="+mn-cs"/>
                        </a:rPr>
                        <a:t>)</a:t>
                      </a:r>
                      <a:endParaRPr lang="en-US" sz="1200" b="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  <a:cs typeface="+mn-cs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512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81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코드 함수화</a:t>
            </a:r>
            <a:r>
              <a:rPr lang="en-US" altLang="ko-KR" dirty="0"/>
              <a:t>_</a:t>
            </a:r>
            <a:r>
              <a:rPr lang="ko-KR" altLang="en-US" sz="1800" dirty="0"/>
              <a:t>분류 결과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188121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9751-67C1-09BF-53DC-C97238D87FFD}"/>
              </a:ext>
            </a:extLst>
          </p:cNvPr>
          <p:cNvSpPr txBox="1"/>
          <p:nvPr/>
        </p:nvSpPr>
        <p:spPr>
          <a:xfrm>
            <a:off x="620557" y="1247820"/>
            <a:ext cx="3862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</a:t>
            </a:r>
            <a:r>
              <a:rPr lang="ko-KR" altLang="en-US" sz="1400" b="1" dirty="0"/>
              <a:t> 분류 모델 분류 및 예측</a:t>
            </a:r>
            <a:endParaRPr lang="en-US" altLang="ko-KR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D6777-7AB6-82D9-AC53-E7738108AA7C}"/>
              </a:ext>
            </a:extLst>
          </p:cNvPr>
          <p:cNvSpPr/>
          <p:nvPr/>
        </p:nvSpPr>
        <p:spPr>
          <a:xfrm>
            <a:off x="804670" y="5422122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결과값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6F17743-6EFF-05BA-2E11-10A70F07A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876" y="1975976"/>
            <a:ext cx="8868248" cy="33469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5F87404-5C01-EB72-3A5B-E64F4D99D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622" y="5791454"/>
            <a:ext cx="6294756" cy="22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81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코드 함수화</a:t>
            </a:r>
            <a:r>
              <a:rPr lang="en-US" altLang="ko-KR" dirty="0"/>
              <a:t>_</a:t>
            </a:r>
            <a:r>
              <a:rPr lang="ko-KR" altLang="en-US" sz="1800" dirty="0"/>
              <a:t>분류 결과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250057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3B0FE8-FE56-BD09-0D78-05A517F84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249" y="2070632"/>
            <a:ext cx="6070478" cy="3993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E617A-886B-4F08-503B-89B0692A8F71}"/>
              </a:ext>
            </a:extLst>
          </p:cNvPr>
          <p:cNvSpPr txBox="1"/>
          <p:nvPr/>
        </p:nvSpPr>
        <p:spPr>
          <a:xfrm>
            <a:off x="620557" y="1247820"/>
            <a:ext cx="3862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회귀분석을 통한 배달 건수 예측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40416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8"/>
            <a:ext cx="10979642" cy="485441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81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코드 함수화</a:t>
            </a:r>
            <a:r>
              <a:rPr lang="en-US" altLang="ko-KR" dirty="0"/>
              <a:t>_</a:t>
            </a:r>
            <a:r>
              <a:rPr lang="ko-KR" altLang="en-US" sz="1800" dirty="0"/>
              <a:t>분류 결과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166098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D6777-7AB6-82D9-AC53-E7738108AA7C}"/>
              </a:ext>
            </a:extLst>
          </p:cNvPr>
          <p:cNvSpPr/>
          <p:nvPr/>
        </p:nvSpPr>
        <p:spPr>
          <a:xfrm>
            <a:off x="606178" y="5271833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결과값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EAD060-DD7D-975D-1B33-5DFFB0515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713" y="1894124"/>
            <a:ext cx="6856573" cy="33053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EB794B-4B77-F2D9-A524-6419B51AC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30" y="5724360"/>
            <a:ext cx="10646139" cy="863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D96508-3C77-0712-AF57-E75D6BD1E741}"/>
              </a:ext>
            </a:extLst>
          </p:cNvPr>
          <p:cNvSpPr txBox="1"/>
          <p:nvPr/>
        </p:nvSpPr>
        <p:spPr>
          <a:xfrm>
            <a:off x="620557" y="1247820"/>
            <a:ext cx="3862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회귀분석 결과값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816213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81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코드 함수화</a:t>
            </a:r>
            <a:r>
              <a:rPr lang="en-US" altLang="ko-KR" dirty="0"/>
              <a:t>_</a:t>
            </a:r>
            <a:r>
              <a:rPr lang="ko-KR" altLang="en-US" sz="1800" dirty="0"/>
              <a:t>분류 결과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344560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D6777-7AB6-82D9-AC53-E7738108AA7C}"/>
              </a:ext>
            </a:extLst>
          </p:cNvPr>
          <p:cNvSpPr/>
          <p:nvPr/>
        </p:nvSpPr>
        <p:spPr>
          <a:xfrm>
            <a:off x="6947850" y="1931812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결과값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99CC0A-DF14-F41D-2C9F-10B9B3F5B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9" y="1925922"/>
            <a:ext cx="5943019" cy="4283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D9E669-2EB7-7C3F-315C-8A6A4CE673BB}"/>
              </a:ext>
            </a:extLst>
          </p:cNvPr>
          <p:cNvSpPr txBox="1"/>
          <p:nvPr/>
        </p:nvSpPr>
        <p:spPr>
          <a:xfrm>
            <a:off x="620557" y="1247820"/>
            <a:ext cx="4478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계절별 인기 있는 배달 건수 합계 시각화 함수</a:t>
            </a:r>
            <a:endParaRPr lang="en-US" altLang="ko-KR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18A26F-E8F4-BF87-A6C6-5BB25CC24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850" y="3203749"/>
            <a:ext cx="4483984" cy="18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57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81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코드 함수화</a:t>
            </a:r>
            <a:r>
              <a:rPr lang="en-US" altLang="ko-KR" dirty="0"/>
              <a:t>_</a:t>
            </a:r>
            <a:r>
              <a:rPr lang="ko-KR" altLang="en-US" sz="1800" dirty="0"/>
              <a:t>분류 결과</a:t>
            </a: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0452A9-6882-8737-E221-D03D3B86D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02" y="1936051"/>
            <a:ext cx="5969666" cy="42831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EF493E-F946-609B-2CD9-73662C428CAC}"/>
              </a:ext>
            </a:extLst>
          </p:cNvPr>
          <p:cNvSpPr/>
          <p:nvPr/>
        </p:nvSpPr>
        <p:spPr>
          <a:xfrm>
            <a:off x="606178" y="1210072"/>
            <a:ext cx="344560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3F66E-8237-36C1-7606-4D689AAFE9D7}"/>
              </a:ext>
            </a:extLst>
          </p:cNvPr>
          <p:cNvSpPr txBox="1"/>
          <p:nvPr/>
        </p:nvSpPr>
        <p:spPr>
          <a:xfrm>
            <a:off x="620557" y="1247820"/>
            <a:ext cx="3862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월별 인기 있는 배달 건수 합계 시각화 함수</a:t>
            </a:r>
            <a:endParaRPr lang="en-US" altLang="ko-KR" sz="1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68352B-7B5A-14EC-815C-F7087224E5B5}"/>
              </a:ext>
            </a:extLst>
          </p:cNvPr>
          <p:cNvSpPr/>
          <p:nvPr/>
        </p:nvSpPr>
        <p:spPr>
          <a:xfrm>
            <a:off x="6947850" y="1931812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결과값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67B4D5-67D3-74DE-06A1-04EA88529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850" y="3203749"/>
            <a:ext cx="4483986" cy="18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8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81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코드 함수화</a:t>
            </a:r>
            <a:r>
              <a:rPr lang="en-US" altLang="ko-KR" dirty="0"/>
              <a:t>_</a:t>
            </a:r>
            <a:r>
              <a:rPr lang="ko-KR" altLang="en-US" sz="1800" dirty="0"/>
              <a:t>분류 결과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345904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9751-67C1-09BF-53DC-C97238D87FFD}"/>
              </a:ext>
            </a:extLst>
          </p:cNvPr>
          <p:cNvSpPr txBox="1"/>
          <p:nvPr/>
        </p:nvSpPr>
        <p:spPr>
          <a:xfrm>
            <a:off x="620557" y="1247820"/>
            <a:ext cx="4496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 err="1"/>
              <a:t>요일별</a:t>
            </a:r>
            <a:r>
              <a:rPr lang="ko-KR" altLang="en-US" sz="1400" b="1" dirty="0"/>
              <a:t> 인기 있는 배달 건수 합계 시각화 함수</a:t>
            </a:r>
            <a:endParaRPr lang="en-US" altLang="ko-KR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E2E521-A892-8AA6-7EF3-043A33783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03" y="1951708"/>
            <a:ext cx="5969666" cy="42831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6AD559-8276-4856-563C-B8252E4F42B4}"/>
              </a:ext>
            </a:extLst>
          </p:cNvPr>
          <p:cNvSpPr/>
          <p:nvPr/>
        </p:nvSpPr>
        <p:spPr>
          <a:xfrm>
            <a:off x="6947850" y="1931812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결과값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FC1BDF-F5A7-57FA-2187-0516C540F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415" y="3203750"/>
            <a:ext cx="4483982" cy="181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9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81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코드 함수화</a:t>
            </a:r>
            <a:r>
              <a:rPr lang="en-US" altLang="ko-KR" dirty="0"/>
              <a:t>_</a:t>
            </a:r>
            <a:r>
              <a:rPr lang="ko-KR" altLang="en-US" sz="1800" dirty="0"/>
              <a:t>분류 결과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8" y="1210072"/>
            <a:ext cx="355577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9751-67C1-09BF-53DC-C97238D87FFD}"/>
              </a:ext>
            </a:extLst>
          </p:cNvPr>
          <p:cNvSpPr txBox="1"/>
          <p:nvPr/>
        </p:nvSpPr>
        <p:spPr>
          <a:xfrm>
            <a:off x="620557" y="1247820"/>
            <a:ext cx="462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시간대별 인기 있는 배달 건수 합계 시각화 함수</a:t>
            </a:r>
            <a:endParaRPr lang="en-US" altLang="ko-KR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E4B15D-E8BA-58C0-4DF9-AB2ED08B6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02" y="1939091"/>
            <a:ext cx="5969666" cy="42831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EE1236-2275-1096-34E8-737C4CF5996B}"/>
              </a:ext>
            </a:extLst>
          </p:cNvPr>
          <p:cNvSpPr/>
          <p:nvPr/>
        </p:nvSpPr>
        <p:spPr>
          <a:xfrm>
            <a:off x="6947850" y="1931812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결과값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3CFA14-6B73-7670-19A4-5841B844D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891" y="3202911"/>
            <a:ext cx="4482507" cy="18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10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81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코드 함수화</a:t>
            </a:r>
            <a:r>
              <a:rPr lang="en-US" altLang="ko-KR" dirty="0"/>
              <a:t>_</a:t>
            </a:r>
            <a:r>
              <a:rPr lang="ko-KR" altLang="en-US" sz="1800" dirty="0"/>
              <a:t>분류 결과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7" y="1210072"/>
            <a:ext cx="413312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9751-67C1-09BF-53DC-C97238D87FFD}"/>
              </a:ext>
            </a:extLst>
          </p:cNvPr>
          <p:cNvSpPr txBox="1"/>
          <p:nvPr/>
        </p:nvSpPr>
        <p:spPr>
          <a:xfrm>
            <a:off x="620557" y="1247820"/>
            <a:ext cx="5372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계절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강수유형별 인기 있는 배달 건수 합계 시각화 함수</a:t>
            </a:r>
            <a:endParaRPr lang="en-US" altLang="ko-KR" sz="1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4E686D-E8E0-1C4C-EC07-C9D6BE13B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03" y="1928628"/>
            <a:ext cx="5969666" cy="42831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8BF80B-F7DA-4BAE-D886-6D1BEAAF5ADA}"/>
              </a:ext>
            </a:extLst>
          </p:cNvPr>
          <p:cNvSpPr/>
          <p:nvPr/>
        </p:nvSpPr>
        <p:spPr>
          <a:xfrm>
            <a:off x="6947850" y="1931812"/>
            <a:ext cx="959704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결과값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29A27F-996E-E6EB-A657-D14B4C368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850" y="3203749"/>
            <a:ext cx="4492192" cy="18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2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프로젝트 수행방향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4D47A57-762A-4BB2-257B-7969B8756A84}"/>
              </a:ext>
            </a:extLst>
          </p:cNvPr>
          <p:cNvCxnSpPr>
            <a:cxnSpLocks/>
          </p:cNvCxnSpPr>
          <p:nvPr/>
        </p:nvCxnSpPr>
        <p:spPr>
          <a:xfrm flipH="1">
            <a:off x="884483" y="4753429"/>
            <a:ext cx="5089034" cy="0"/>
          </a:xfrm>
          <a:prstGeom prst="line">
            <a:avLst/>
          </a:prstGeom>
          <a:ln>
            <a:solidFill>
              <a:srgbClr val="E0F3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7F00FA96-35DD-4D03-6B2B-034B15C79031}"/>
              </a:ext>
            </a:extLst>
          </p:cNvPr>
          <p:cNvSpPr/>
          <p:nvPr/>
        </p:nvSpPr>
        <p:spPr>
          <a:xfrm>
            <a:off x="1228725" y="2762475"/>
            <a:ext cx="1419224" cy="14192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F8382E7-CB00-9D0D-A4C3-37B89A3322D7}"/>
              </a:ext>
            </a:extLst>
          </p:cNvPr>
          <p:cNvSpPr/>
          <p:nvPr/>
        </p:nvSpPr>
        <p:spPr>
          <a:xfrm>
            <a:off x="3307556" y="2693491"/>
            <a:ext cx="1419224" cy="14192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6DFAEB-FBCB-0C50-3EC6-32414D65F161}"/>
              </a:ext>
            </a:extLst>
          </p:cNvPr>
          <p:cNvSpPr/>
          <p:nvPr/>
        </p:nvSpPr>
        <p:spPr>
          <a:xfrm>
            <a:off x="5386388" y="2693491"/>
            <a:ext cx="1419224" cy="14192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44F0B36-E4C4-D96F-37FE-C64B03E12F9D}"/>
              </a:ext>
            </a:extLst>
          </p:cNvPr>
          <p:cNvSpPr/>
          <p:nvPr/>
        </p:nvSpPr>
        <p:spPr>
          <a:xfrm>
            <a:off x="7391401" y="2693491"/>
            <a:ext cx="1419224" cy="14192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D65D392-0BAD-6A57-E27F-53E9C08A511E}"/>
              </a:ext>
            </a:extLst>
          </p:cNvPr>
          <p:cNvSpPr/>
          <p:nvPr/>
        </p:nvSpPr>
        <p:spPr>
          <a:xfrm>
            <a:off x="9396414" y="2693491"/>
            <a:ext cx="1419224" cy="14192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CB9682D-7786-E924-5653-0E463A174C86}"/>
              </a:ext>
            </a:extLst>
          </p:cNvPr>
          <p:cNvGrpSpPr/>
          <p:nvPr/>
        </p:nvGrpSpPr>
        <p:grpSpPr>
          <a:xfrm>
            <a:off x="927270" y="2393815"/>
            <a:ext cx="2050482" cy="2012382"/>
            <a:chOff x="927270" y="2393815"/>
            <a:chExt cx="2050482" cy="2012382"/>
          </a:xfrm>
          <a:solidFill>
            <a:srgbClr val="EC4855"/>
          </a:solidFill>
        </p:grpSpPr>
        <p:sp>
          <p:nvSpPr>
            <p:cNvPr id="76" name="막힌 원호 75">
              <a:extLst>
                <a:ext uri="{FF2B5EF4-FFF2-40B4-BE49-F238E27FC236}">
                  <a16:creationId xmlns:a16="http://schemas.microsoft.com/office/drawing/2014/main" id="{2DB77F87-B16B-B948-0584-CBDA71143A7F}"/>
                </a:ext>
              </a:extLst>
            </p:cNvPr>
            <p:cNvSpPr/>
            <p:nvPr/>
          </p:nvSpPr>
          <p:spPr>
            <a:xfrm>
              <a:off x="927270" y="2393815"/>
              <a:ext cx="2012382" cy="2012382"/>
            </a:xfrm>
            <a:prstGeom prst="blockArc">
              <a:avLst>
                <a:gd name="adj1" fmla="val 10800000"/>
                <a:gd name="adj2" fmla="val 33688"/>
                <a:gd name="adj3" fmla="val 2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C5628683-724F-39C9-B621-95ACC7514FB6}"/>
                </a:ext>
              </a:extLst>
            </p:cNvPr>
            <p:cNvSpPr/>
            <p:nvPr/>
          </p:nvSpPr>
          <p:spPr>
            <a:xfrm rot="10800000">
              <a:off x="2886073" y="3352805"/>
              <a:ext cx="91679" cy="761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1247666-62FE-C16B-0EA6-B6E41D3EB7C4}"/>
              </a:ext>
            </a:extLst>
          </p:cNvPr>
          <p:cNvGrpSpPr/>
          <p:nvPr/>
        </p:nvGrpSpPr>
        <p:grpSpPr>
          <a:xfrm flipV="1">
            <a:off x="2973703" y="2399530"/>
            <a:ext cx="2116270" cy="2076947"/>
            <a:chOff x="927270" y="2393815"/>
            <a:chExt cx="2050482" cy="2012382"/>
          </a:xfrm>
          <a:solidFill>
            <a:srgbClr val="EC4855"/>
          </a:solidFill>
        </p:grpSpPr>
        <p:sp>
          <p:nvSpPr>
            <p:cNvPr id="80" name="막힌 원호 79">
              <a:extLst>
                <a:ext uri="{FF2B5EF4-FFF2-40B4-BE49-F238E27FC236}">
                  <a16:creationId xmlns:a16="http://schemas.microsoft.com/office/drawing/2014/main" id="{A00F5BF3-8E20-642A-0D7B-110FC7F571BC}"/>
                </a:ext>
              </a:extLst>
            </p:cNvPr>
            <p:cNvSpPr/>
            <p:nvPr/>
          </p:nvSpPr>
          <p:spPr>
            <a:xfrm>
              <a:off x="927270" y="2393815"/>
              <a:ext cx="2012382" cy="2012382"/>
            </a:xfrm>
            <a:prstGeom prst="blockArc">
              <a:avLst>
                <a:gd name="adj1" fmla="val 10800000"/>
                <a:gd name="adj2" fmla="val 33688"/>
                <a:gd name="adj3" fmla="val 2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553511C5-88AC-C0B9-0A56-9D41748C8355}"/>
                </a:ext>
              </a:extLst>
            </p:cNvPr>
            <p:cNvSpPr/>
            <p:nvPr/>
          </p:nvSpPr>
          <p:spPr>
            <a:xfrm rot="10800000">
              <a:off x="2886073" y="3352805"/>
              <a:ext cx="91679" cy="761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4EB5269-D3FC-1C49-5153-6B65EA8AD3A6}"/>
              </a:ext>
            </a:extLst>
          </p:cNvPr>
          <p:cNvGrpSpPr/>
          <p:nvPr/>
        </p:nvGrpSpPr>
        <p:grpSpPr>
          <a:xfrm>
            <a:off x="5064204" y="2393077"/>
            <a:ext cx="2094975" cy="2056048"/>
            <a:chOff x="927270" y="2393815"/>
            <a:chExt cx="2050482" cy="2012382"/>
          </a:xfrm>
          <a:solidFill>
            <a:srgbClr val="EC4855"/>
          </a:solidFill>
        </p:grpSpPr>
        <p:sp>
          <p:nvSpPr>
            <p:cNvPr id="83" name="막힌 원호 82">
              <a:extLst>
                <a:ext uri="{FF2B5EF4-FFF2-40B4-BE49-F238E27FC236}">
                  <a16:creationId xmlns:a16="http://schemas.microsoft.com/office/drawing/2014/main" id="{C755F439-ABD6-AF2F-18C3-477F7C28E1D5}"/>
                </a:ext>
              </a:extLst>
            </p:cNvPr>
            <p:cNvSpPr/>
            <p:nvPr/>
          </p:nvSpPr>
          <p:spPr>
            <a:xfrm>
              <a:off x="927270" y="2393815"/>
              <a:ext cx="2012382" cy="2012382"/>
            </a:xfrm>
            <a:prstGeom prst="blockArc">
              <a:avLst>
                <a:gd name="adj1" fmla="val 10800000"/>
                <a:gd name="adj2" fmla="val 33688"/>
                <a:gd name="adj3" fmla="val 2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id="{4EEABF43-DBC8-E7A0-EEB3-0243831C42F2}"/>
                </a:ext>
              </a:extLst>
            </p:cNvPr>
            <p:cNvSpPr/>
            <p:nvPr/>
          </p:nvSpPr>
          <p:spPr>
            <a:xfrm rot="10800000">
              <a:off x="2886073" y="3352805"/>
              <a:ext cx="91679" cy="761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9BB2418-DFC0-C01B-89FA-EB7205106995}"/>
              </a:ext>
            </a:extLst>
          </p:cNvPr>
          <p:cNvGrpSpPr/>
          <p:nvPr/>
        </p:nvGrpSpPr>
        <p:grpSpPr>
          <a:xfrm flipV="1">
            <a:off x="7097729" y="2454037"/>
            <a:ext cx="2056048" cy="2017844"/>
            <a:chOff x="927270" y="2393815"/>
            <a:chExt cx="2050482" cy="2012382"/>
          </a:xfrm>
          <a:solidFill>
            <a:srgbClr val="EC4855"/>
          </a:solidFill>
        </p:grpSpPr>
        <p:sp>
          <p:nvSpPr>
            <p:cNvPr id="92" name="막힌 원호 91">
              <a:extLst>
                <a:ext uri="{FF2B5EF4-FFF2-40B4-BE49-F238E27FC236}">
                  <a16:creationId xmlns:a16="http://schemas.microsoft.com/office/drawing/2014/main" id="{7341849D-A51A-2A0B-B82B-A0A46C9E4013}"/>
                </a:ext>
              </a:extLst>
            </p:cNvPr>
            <p:cNvSpPr/>
            <p:nvPr/>
          </p:nvSpPr>
          <p:spPr>
            <a:xfrm>
              <a:off x="927270" y="2393815"/>
              <a:ext cx="2012382" cy="2012382"/>
            </a:xfrm>
            <a:prstGeom prst="blockArc">
              <a:avLst>
                <a:gd name="adj1" fmla="val 10800000"/>
                <a:gd name="adj2" fmla="val 33688"/>
                <a:gd name="adj3" fmla="val 2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이등변 삼각형 92">
              <a:extLst>
                <a:ext uri="{FF2B5EF4-FFF2-40B4-BE49-F238E27FC236}">
                  <a16:creationId xmlns:a16="http://schemas.microsoft.com/office/drawing/2014/main" id="{0A7E3742-8A0B-220C-9CDF-425F3ED12057}"/>
                </a:ext>
              </a:extLst>
            </p:cNvPr>
            <p:cNvSpPr/>
            <p:nvPr/>
          </p:nvSpPr>
          <p:spPr>
            <a:xfrm rot="10800000">
              <a:off x="2886073" y="3352805"/>
              <a:ext cx="91679" cy="761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3183D3F-3F1F-FA7E-B1E5-40B6090DD190}"/>
              </a:ext>
            </a:extLst>
          </p:cNvPr>
          <p:cNvGrpSpPr/>
          <p:nvPr/>
        </p:nvGrpSpPr>
        <p:grpSpPr>
          <a:xfrm>
            <a:off x="9087840" y="2390545"/>
            <a:ext cx="2097555" cy="2058580"/>
            <a:chOff x="927270" y="2393815"/>
            <a:chExt cx="2050482" cy="2012382"/>
          </a:xfrm>
          <a:solidFill>
            <a:srgbClr val="EC4855"/>
          </a:solidFill>
        </p:grpSpPr>
        <p:sp>
          <p:nvSpPr>
            <p:cNvPr id="95" name="막힌 원호 94">
              <a:extLst>
                <a:ext uri="{FF2B5EF4-FFF2-40B4-BE49-F238E27FC236}">
                  <a16:creationId xmlns:a16="http://schemas.microsoft.com/office/drawing/2014/main" id="{F33EB6C2-4DF0-4D2F-4F3C-54CA1B5C668C}"/>
                </a:ext>
              </a:extLst>
            </p:cNvPr>
            <p:cNvSpPr/>
            <p:nvPr/>
          </p:nvSpPr>
          <p:spPr>
            <a:xfrm>
              <a:off x="927270" y="2393815"/>
              <a:ext cx="2012382" cy="2012382"/>
            </a:xfrm>
            <a:prstGeom prst="blockArc">
              <a:avLst>
                <a:gd name="adj1" fmla="val 10800000"/>
                <a:gd name="adj2" fmla="val 33688"/>
                <a:gd name="adj3" fmla="val 21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이등변 삼각형 95">
              <a:extLst>
                <a:ext uri="{FF2B5EF4-FFF2-40B4-BE49-F238E27FC236}">
                  <a16:creationId xmlns:a16="http://schemas.microsoft.com/office/drawing/2014/main" id="{251607BF-75DB-FCD2-BF24-E5724207774A}"/>
                </a:ext>
              </a:extLst>
            </p:cNvPr>
            <p:cNvSpPr/>
            <p:nvPr/>
          </p:nvSpPr>
          <p:spPr>
            <a:xfrm rot="10800000">
              <a:off x="2886073" y="3352805"/>
              <a:ext cx="91679" cy="761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55">
            <a:extLst>
              <a:ext uri="{FF2B5EF4-FFF2-40B4-BE49-F238E27FC236}">
                <a16:creationId xmlns:a16="http://schemas.microsoft.com/office/drawing/2014/main" id="{7175351C-309F-0845-AAB9-474AF91D3552}"/>
              </a:ext>
            </a:extLst>
          </p:cNvPr>
          <p:cNvSpPr txBox="1"/>
          <p:nvPr/>
        </p:nvSpPr>
        <p:spPr>
          <a:xfrm>
            <a:off x="1394966" y="3169943"/>
            <a:ext cx="10953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atin typeface="Noto Sans KR Bold" panose="020B0800000000000000" pitchFamily="34" charset="-127"/>
                <a:ea typeface="Noto Sans KR Bold" panose="020B0800000000000000" pitchFamily="34" charset="-127"/>
                <a:cs typeface="Gothic A1 Medium" pitchFamily="2" charset="-127"/>
              </a:rPr>
              <a:t>데이터 </a:t>
            </a:r>
            <a:endParaRPr lang="en-US" altLang="ko-KR" sz="1500" dirty="0">
              <a:latin typeface="Noto Sans KR Bold" panose="020B0800000000000000" pitchFamily="34" charset="-127"/>
              <a:ea typeface="Noto Sans KR Bold" panose="020B0800000000000000" pitchFamily="34" charset="-127"/>
              <a:cs typeface="Gothic A1 Medium" pitchFamily="2" charset="-127"/>
            </a:endParaRPr>
          </a:p>
          <a:p>
            <a:pPr algn="ctr"/>
            <a:r>
              <a:rPr lang="ko-KR" altLang="en-US" sz="1500" dirty="0">
                <a:latin typeface="Noto Sans KR Bold" panose="020B0800000000000000" pitchFamily="34" charset="-127"/>
                <a:ea typeface="Noto Sans KR Bold" panose="020B0800000000000000" pitchFamily="34" charset="-127"/>
                <a:cs typeface="Gothic A1 Medium" pitchFamily="2" charset="-127"/>
              </a:rPr>
              <a:t>수집</a:t>
            </a:r>
            <a:endParaRPr lang="en-US" altLang="ko-KR" sz="1500" dirty="0">
              <a:latin typeface="Noto Sans KR Bold" panose="020B0800000000000000" pitchFamily="34" charset="-127"/>
              <a:ea typeface="Noto Sans KR Bold" panose="020B0800000000000000" pitchFamily="34" charset="-127"/>
              <a:cs typeface="Gothic A1 Medium" pitchFamily="2" charset="-127"/>
            </a:endParaRP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C03A920A-B366-3BD4-73CA-A470F46BD7C6}"/>
              </a:ext>
            </a:extLst>
          </p:cNvPr>
          <p:cNvSpPr txBox="1"/>
          <p:nvPr/>
        </p:nvSpPr>
        <p:spPr>
          <a:xfrm>
            <a:off x="3436953" y="3140604"/>
            <a:ext cx="1157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atin typeface="Noto Sans KR Bold" panose="020B0800000000000000" pitchFamily="34" charset="-127"/>
                <a:ea typeface="Noto Sans KR Bold" panose="020B0800000000000000" pitchFamily="34" charset="-127"/>
                <a:cs typeface="Gothic A1 Medium" pitchFamily="2" charset="-127"/>
              </a:rPr>
              <a:t>데이터 </a:t>
            </a:r>
            <a:endParaRPr lang="en-US" altLang="ko-KR" sz="1500" dirty="0">
              <a:latin typeface="Noto Sans KR Bold" panose="020B0800000000000000" pitchFamily="34" charset="-127"/>
              <a:ea typeface="Noto Sans KR Bold" panose="020B0800000000000000" pitchFamily="34" charset="-127"/>
              <a:cs typeface="Gothic A1 Medium" pitchFamily="2" charset="-127"/>
            </a:endParaRPr>
          </a:p>
          <a:p>
            <a:pPr algn="ctr"/>
            <a:r>
              <a:rPr lang="ko-KR" altLang="en-US" sz="1500" dirty="0" err="1">
                <a:latin typeface="Noto Sans KR Bold" panose="020B0800000000000000" pitchFamily="34" charset="-127"/>
                <a:ea typeface="Noto Sans KR Bold" panose="020B0800000000000000" pitchFamily="34" charset="-127"/>
                <a:cs typeface="Gothic A1 Medium" pitchFamily="2" charset="-127"/>
              </a:rPr>
              <a:t>전처리</a:t>
            </a:r>
            <a:endParaRPr lang="en-US" altLang="ko-KR" sz="1500" dirty="0">
              <a:latin typeface="Noto Sans KR Regular" panose="020B0500000000000000" pitchFamily="34" charset="-127"/>
              <a:ea typeface="Noto Sans KR Regular" panose="020B0500000000000000" pitchFamily="34" charset="-127"/>
              <a:cs typeface="Gothic A1 Medium" pitchFamily="2" charset="-127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0B8168D7-B906-4C5C-8294-DDFFB5CD60F1}"/>
              </a:ext>
            </a:extLst>
          </p:cNvPr>
          <p:cNvSpPr txBox="1"/>
          <p:nvPr/>
        </p:nvSpPr>
        <p:spPr>
          <a:xfrm>
            <a:off x="7537048" y="3256021"/>
            <a:ext cx="1134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atin typeface="Noto Sans KR Bold" panose="020B0800000000000000" pitchFamily="34" charset="-127"/>
                <a:ea typeface="Noto Sans KR Bold" panose="020B0800000000000000" pitchFamily="34" charset="-127"/>
                <a:cs typeface="Gothic A1 Medium" pitchFamily="2" charset="-127"/>
              </a:rPr>
              <a:t>데이터 분석</a:t>
            </a:r>
            <a:endParaRPr lang="en-US" altLang="ko-KR" sz="1500" dirty="0">
              <a:latin typeface="Noto Sans KR Regular" panose="020B0500000000000000" pitchFamily="34" charset="-127"/>
              <a:ea typeface="Noto Sans KR Regular" panose="020B0500000000000000" pitchFamily="34" charset="-127"/>
              <a:cs typeface="Gothic A1 Medium" pitchFamily="2" charset="-127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3E12C8A0-3198-C3DD-D6D0-7814E31A6798}"/>
              </a:ext>
            </a:extLst>
          </p:cNvPr>
          <p:cNvSpPr txBox="1"/>
          <p:nvPr/>
        </p:nvSpPr>
        <p:spPr>
          <a:xfrm>
            <a:off x="9214315" y="3156887"/>
            <a:ext cx="17774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atin typeface="Noto Sans KR Bold" panose="020B0800000000000000" pitchFamily="34" charset="-127"/>
                <a:ea typeface="Noto Sans KR Bold" panose="020B0800000000000000" pitchFamily="34" charset="-127"/>
                <a:cs typeface="Gothic A1 Medium" pitchFamily="2" charset="-127"/>
              </a:rPr>
              <a:t>모델링 및 </a:t>
            </a:r>
            <a:endParaRPr lang="en-US" altLang="ko-KR" sz="1500" dirty="0">
              <a:latin typeface="Noto Sans KR Bold" panose="020B0800000000000000" pitchFamily="34" charset="-127"/>
              <a:ea typeface="Noto Sans KR Bold" panose="020B0800000000000000" pitchFamily="34" charset="-127"/>
              <a:cs typeface="Gothic A1 Medium" pitchFamily="2" charset="-127"/>
            </a:endParaRPr>
          </a:p>
          <a:p>
            <a:pPr algn="ctr"/>
            <a:r>
              <a:rPr lang="ko-KR" altLang="en-US" sz="1500" dirty="0">
                <a:latin typeface="Noto Sans KR Bold" panose="020B0800000000000000" pitchFamily="34" charset="-127"/>
                <a:ea typeface="Noto Sans KR Bold" panose="020B0800000000000000" pitchFamily="34" charset="-127"/>
                <a:cs typeface="Gothic A1 Medium" pitchFamily="2" charset="-127"/>
              </a:rPr>
              <a:t>향후 활용방안 </a:t>
            </a:r>
            <a:endParaRPr lang="en-US" altLang="ko-KR" sz="1500" dirty="0">
              <a:latin typeface="Noto Sans KR Regular" panose="020B0500000000000000" pitchFamily="34" charset="-127"/>
              <a:ea typeface="Noto Sans KR Regular" panose="020B0500000000000000" pitchFamily="34" charset="-127"/>
              <a:cs typeface="Gothic A1 Medium" pitchFamily="2" charset="-127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9BB01861-96C5-1A93-B05B-BCBD92C094CD}"/>
              </a:ext>
            </a:extLst>
          </p:cNvPr>
          <p:cNvSpPr txBox="1"/>
          <p:nvPr/>
        </p:nvSpPr>
        <p:spPr>
          <a:xfrm>
            <a:off x="5559080" y="3140604"/>
            <a:ext cx="11001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atin typeface="Noto Sans KR Bold" panose="020B0800000000000000" pitchFamily="34" charset="-127"/>
                <a:ea typeface="Noto Sans KR Bold" panose="020B0800000000000000" pitchFamily="34" charset="-127"/>
                <a:cs typeface="Gothic A1 Medium" pitchFamily="2" charset="-127"/>
              </a:rPr>
              <a:t>데이터 </a:t>
            </a:r>
            <a:endParaRPr lang="en-US" altLang="ko-KR" sz="1500" dirty="0">
              <a:latin typeface="Noto Sans KR Bold" panose="020B0800000000000000" pitchFamily="34" charset="-127"/>
              <a:ea typeface="Noto Sans KR Bold" panose="020B0800000000000000" pitchFamily="34" charset="-127"/>
              <a:cs typeface="Gothic A1 Medium" pitchFamily="2" charset="-127"/>
            </a:endParaRPr>
          </a:p>
          <a:p>
            <a:pPr algn="ctr"/>
            <a:r>
              <a:rPr lang="ko-KR" altLang="en-US" sz="1500" dirty="0">
                <a:latin typeface="Noto Sans KR Bold" panose="020B0800000000000000" pitchFamily="34" charset="-127"/>
                <a:ea typeface="Noto Sans KR Bold" panose="020B0800000000000000" pitchFamily="34" charset="-127"/>
                <a:cs typeface="Gothic A1 Medium" pitchFamily="2" charset="-127"/>
              </a:rPr>
              <a:t>시각화</a:t>
            </a:r>
            <a:endParaRPr lang="en-US" altLang="ko-KR" sz="1500" dirty="0">
              <a:latin typeface="Noto Sans KR Bold" panose="020B0800000000000000" pitchFamily="34" charset="-127"/>
              <a:ea typeface="Noto Sans KR Bold" panose="020B0800000000000000" pitchFamily="34" charset="-127"/>
              <a:cs typeface="Gothic A1 Medium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EF21059-38E5-E3A4-3490-74A19C11AE61}"/>
              </a:ext>
            </a:extLst>
          </p:cNvPr>
          <p:cNvSpPr txBox="1"/>
          <p:nvPr/>
        </p:nvSpPr>
        <p:spPr>
          <a:xfrm>
            <a:off x="915690" y="5136795"/>
            <a:ext cx="2072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AppleSDGothicNeoUL00" panose="02000503000000000000" pitchFamily="2" charset="-127"/>
                <a:ea typeface="AppleSDGothicNeoUL00" panose="02000503000000000000" pitchFamily="2" charset="-127"/>
                <a:cs typeface="Gothic A1 Medium" pitchFamily="2" charset="-127"/>
              </a:rPr>
              <a:t>2019</a:t>
            </a:r>
            <a:r>
              <a:rPr lang="ko-KR" altLang="en-US" sz="1600" dirty="0">
                <a:latin typeface="AppleSDGothicNeoUL00" panose="02000503000000000000" pitchFamily="2" charset="-127"/>
                <a:ea typeface="AppleSDGothicNeoUL00" panose="02000503000000000000" pitchFamily="2" charset="-127"/>
                <a:cs typeface="Gothic A1 Medium" pitchFamily="2" charset="-127"/>
              </a:rPr>
              <a:t>년 </a:t>
            </a:r>
            <a:r>
              <a:rPr lang="en-US" altLang="ko-KR" sz="1600" dirty="0">
                <a:latin typeface="AppleSDGothicNeoUL00" panose="02000503000000000000" pitchFamily="2" charset="-127"/>
                <a:ea typeface="AppleSDGothicNeoUL00" panose="02000503000000000000" pitchFamily="2" charset="-127"/>
                <a:cs typeface="Gothic A1 Medium" pitchFamily="2" charset="-127"/>
              </a:rPr>
              <a:t>- 2020</a:t>
            </a:r>
            <a:r>
              <a:rPr lang="ko-KR" altLang="en-US" sz="1600" dirty="0">
                <a:latin typeface="AppleSDGothicNeoUL00" panose="02000503000000000000" pitchFamily="2" charset="-127"/>
                <a:ea typeface="AppleSDGothicNeoUL00" panose="02000503000000000000" pitchFamily="2" charset="-127"/>
                <a:cs typeface="Gothic A1 Medium" pitchFamily="2" charset="-127"/>
              </a:rPr>
              <a:t>년 </a:t>
            </a:r>
            <a:endParaRPr lang="en-US" altLang="ko-KR" sz="1600" dirty="0">
              <a:latin typeface="AppleSDGothicNeoUL00" panose="02000503000000000000" pitchFamily="2" charset="-127"/>
              <a:ea typeface="AppleSDGothicNeoUL00" panose="02000503000000000000" pitchFamily="2" charset="-127"/>
              <a:cs typeface="Gothic A1 Medium" pitchFamily="2" charset="-127"/>
            </a:endParaRPr>
          </a:p>
          <a:p>
            <a:pPr algn="ctr"/>
            <a:r>
              <a:rPr lang="ko-KR" altLang="en-US" sz="1600" dirty="0" err="1">
                <a:latin typeface="AppleSDGothicNeoUL00" panose="02000503000000000000" pitchFamily="2" charset="-127"/>
                <a:ea typeface="AppleSDGothicNeoUL00" panose="02000503000000000000" pitchFamily="2" charset="-127"/>
                <a:cs typeface="Gothic A1 Medium" pitchFamily="2" charset="-127"/>
              </a:rPr>
              <a:t>날씨별</a:t>
            </a:r>
            <a:r>
              <a:rPr lang="ko-KR" altLang="en-US" sz="1600" dirty="0">
                <a:latin typeface="AppleSDGothicNeoUL00" panose="02000503000000000000" pitchFamily="2" charset="-127"/>
                <a:ea typeface="AppleSDGothicNeoUL00" panose="02000503000000000000" pitchFamily="2" charset="-127"/>
                <a:cs typeface="Gothic A1 Medium" pitchFamily="2" charset="-127"/>
              </a:rPr>
              <a:t> 각종 배달업의 </a:t>
            </a:r>
            <a:endParaRPr lang="en-US" altLang="ko-KR" sz="1600" dirty="0">
              <a:latin typeface="AppleSDGothicNeoUL00" panose="02000503000000000000" pitchFamily="2" charset="-127"/>
              <a:ea typeface="AppleSDGothicNeoUL00" panose="02000503000000000000" pitchFamily="2" charset="-127"/>
              <a:cs typeface="Gothic A1 Medium" pitchFamily="2" charset="-127"/>
            </a:endParaRPr>
          </a:p>
          <a:p>
            <a:pPr algn="ctr"/>
            <a:r>
              <a:rPr lang="ko-KR" altLang="en-US" sz="1600" dirty="0">
                <a:latin typeface="AppleSDGothicNeoUL00" panose="02000503000000000000" pitchFamily="2" charset="-127"/>
                <a:ea typeface="AppleSDGothicNeoUL00" panose="02000503000000000000" pitchFamily="2" charset="-127"/>
                <a:cs typeface="Gothic A1 Medium" pitchFamily="2" charset="-127"/>
              </a:rPr>
              <a:t>배달건수 데이터셋</a:t>
            </a:r>
            <a:endParaRPr lang="en-US" altLang="ko-KR" sz="1600" dirty="0">
              <a:latin typeface="AppleSDGothicNeoUL00" panose="02000503000000000000" pitchFamily="2" charset="-127"/>
              <a:ea typeface="AppleSDGothicNeoUL00" panose="02000503000000000000" pitchFamily="2" charset="-127"/>
              <a:cs typeface="Gothic A1 Medium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8292E28-DDDB-5EF5-4600-65847FA06EA1}"/>
              </a:ext>
            </a:extLst>
          </p:cNvPr>
          <p:cNvSpPr txBox="1"/>
          <p:nvPr/>
        </p:nvSpPr>
        <p:spPr>
          <a:xfrm>
            <a:off x="3142253" y="5140370"/>
            <a:ext cx="1746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atin typeface="AppleSDGothicNeoUL00" panose="02000503000000000000" pitchFamily="2" charset="-127"/>
                <a:ea typeface="AppleSDGothicNeoUL00" panose="02000503000000000000" pitchFamily="2" charset="-127"/>
                <a:cs typeface="Gothic A1 Medium" pitchFamily="2" charset="-127"/>
              </a:defRPr>
            </a:lvl1pPr>
          </a:lstStyle>
          <a:p>
            <a:r>
              <a:rPr lang="ko-KR" altLang="en-US" dirty="0"/>
              <a:t>누락데이터 제거</a:t>
            </a:r>
            <a:endParaRPr lang="en-US" altLang="ko-KR" dirty="0"/>
          </a:p>
          <a:p>
            <a:r>
              <a:rPr lang="ko-KR" altLang="en-US" dirty="0"/>
              <a:t>지역 축소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2B0DA7-EB07-9DFB-8D15-AE83C80EE474}"/>
              </a:ext>
            </a:extLst>
          </p:cNvPr>
          <p:cNvSpPr txBox="1"/>
          <p:nvPr/>
        </p:nvSpPr>
        <p:spPr>
          <a:xfrm>
            <a:off x="5235824" y="5140370"/>
            <a:ext cx="1746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atin typeface="AppleSDGothicNeoUL00" panose="02000503000000000000" pitchFamily="2" charset="-127"/>
                <a:ea typeface="AppleSDGothicNeoUL00" panose="02000503000000000000" pitchFamily="2" charset="-127"/>
                <a:cs typeface="Gothic A1 Medium" pitchFamily="2" charset="-127"/>
              </a:defRPr>
            </a:lvl1pPr>
          </a:lstStyle>
          <a:p>
            <a:r>
              <a:rPr lang="en-US" altLang="ko-KR" dirty="0"/>
              <a:t>Prophet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dirty="0"/>
              <a:t>날씨조건에 따른 </a:t>
            </a:r>
            <a:endParaRPr lang="en-US" altLang="ko-KR" dirty="0"/>
          </a:p>
          <a:p>
            <a:r>
              <a:rPr lang="ko-KR" altLang="en-US" dirty="0"/>
              <a:t>시각화</a:t>
            </a:r>
            <a:endParaRPr lang="en-US" altLang="ko-KR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1F4B918-10CD-2661-8A70-50509E24D7A6}"/>
              </a:ext>
            </a:extLst>
          </p:cNvPr>
          <p:cNvSpPr txBox="1"/>
          <p:nvPr/>
        </p:nvSpPr>
        <p:spPr>
          <a:xfrm>
            <a:off x="7223778" y="5140370"/>
            <a:ext cx="17466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atin typeface="AppleSDGothicNeoUL00" panose="02000503000000000000" pitchFamily="2" charset="-127"/>
                <a:ea typeface="AppleSDGothicNeoUL00" panose="02000503000000000000" pitchFamily="2" charset="-127"/>
                <a:cs typeface="Gothic A1 Medium" pitchFamily="2" charset="-127"/>
              </a:defRPr>
            </a:lvl1pPr>
          </a:lstStyle>
          <a:p>
            <a:r>
              <a:rPr lang="ko-KR" altLang="en-US" dirty="0"/>
              <a:t>각 지역별 </a:t>
            </a:r>
            <a:endParaRPr lang="en-US" altLang="ko-KR" dirty="0"/>
          </a:p>
          <a:p>
            <a:r>
              <a:rPr lang="ko-KR" altLang="en-US" dirty="0"/>
              <a:t>데이터 분석</a:t>
            </a:r>
            <a:endParaRPr lang="en-US" altLang="ko-KR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A511B37-A065-1E77-372D-AFCC6B2CA75F}"/>
              </a:ext>
            </a:extLst>
          </p:cNvPr>
          <p:cNvSpPr txBox="1"/>
          <p:nvPr/>
        </p:nvSpPr>
        <p:spPr>
          <a:xfrm>
            <a:off x="9229706" y="5140370"/>
            <a:ext cx="1746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atin typeface="AppleSDGothicNeoUL00" panose="02000503000000000000" pitchFamily="2" charset="-127"/>
                <a:ea typeface="AppleSDGothicNeoUL00" panose="02000503000000000000" pitchFamily="2" charset="-127"/>
                <a:cs typeface="Gothic A1 Medium" pitchFamily="2" charset="-127"/>
              </a:defRPr>
            </a:lvl1pPr>
          </a:lstStyle>
          <a:p>
            <a:r>
              <a:rPr lang="ko-KR" altLang="en-US" dirty="0"/>
              <a:t>인사이트 도출</a:t>
            </a:r>
            <a:endParaRPr lang="en-US" altLang="ko-KR" dirty="0"/>
          </a:p>
          <a:p>
            <a:r>
              <a:rPr lang="ko-KR" altLang="en-US" dirty="0"/>
              <a:t>향후 활용방안 제안</a:t>
            </a:r>
            <a:endParaRPr lang="en-US" altLang="ko-KR" dirty="0"/>
          </a:p>
          <a:p>
            <a:r>
              <a:rPr lang="ko-KR" altLang="en-US" dirty="0"/>
              <a:t>프로젝트 개선점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1374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2A1D6-B0CC-7D78-B18B-D2DD1EA2D95E}"/>
              </a:ext>
            </a:extLst>
          </p:cNvPr>
          <p:cNvSpPr/>
          <p:nvPr/>
        </p:nvSpPr>
        <p:spPr>
          <a:xfrm>
            <a:off x="569667" y="1821809"/>
            <a:ext cx="10979642" cy="449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C88A6FD9-36C2-2829-146E-8E7A085C9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D919C1-539D-98E5-D3FC-A45BB0C1A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83747-5C5C-87AA-0F1E-52DAB86DF8B1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738CF-27D6-3CFB-05EB-F740014289F0}"/>
              </a:ext>
            </a:extLst>
          </p:cNvPr>
          <p:cNvSpPr txBox="1"/>
          <p:nvPr/>
        </p:nvSpPr>
        <p:spPr>
          <a:xfrm>
            <a:off x="760602" y="544809"/>
            <a:ext cx="2818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코드 함수화</a:t>
            </a:r>
            <a:r>
              <a:rPr lang="en-US" altLang="ko-KR" dirty="0"/>
              <a:t>_</a:t>
            </a:r>
            <a:r>
              <a:rPr lang="ko-KR" altLang="en-US" sz="1800" dirty="0"/>
              <a:t>분류 결과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D17F74-9C70-33E3-43D1-6B3838D0AAA8}"/>
              </a:ext>
            </a:extLst>
          </p:cNvPr>
          <p:cNvSpPr/>
          <p:nvPr/>
        </p:nvSpPr>
        <p:spPr>
          <a:xfrm>
            <a:off x="606179" y="1210072"/>
            <a:ext cx="122612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C9751-67C1-09BF-53DC-C97238D87FFD}"/>
              </a:ext>
            </a:extLst>
          </p:cNvPr>
          <p:cNvSpPr txBox="1"/>
          <p:nvPr/>
        </p:nvSpPr>
        <p:spPr>
          <a:xfrm>
            <a:off x="620558" y="1247820"/>
            <a:ext cx="1593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</a:t>
            </a:r>
            <a:r>
              <a:rPr lang="ko-KR" altLang="en-US" sz="1400" b="1" dirty="0"/>
              <a:t>메인 </a:t>
            </a:r>
            <a:r>
              <a:rPr lang="ko-KR" altLang="en-US" sz="1400" b="1" dirty="0" err="1"/>
              <a:t>함수부</a:t>
            </a:r>
            <a:endParaRPr lang="en-US" altLang="ko-KR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7D6777-7AB6-82D9-AC53-E7738108AA7C}"/>
              </a:ext>
            </a:extLst>
          </p:cNvPr>
          <p:cNvSpPr/>
          <p:nvPr/>
        </p:nvSpPr>
        <p:spPr>
          <a:xfrm>
            <a:off x="806080" y="2013092"/>
            <a:ext cx="1605426" cy="369332"/>
          </a:xfrm>
          <a:prstGeom prst="rect">
            <a:avLst/>
          </a:prstGeom>
          <a:solidFill>
            <a:srgbClr val="EC48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메인 실행 함수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A4D291-7553-F4B4-1C77-096D40E7D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781" y="2520980"/>
            <a:ext cx="9476438" cy="36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32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8DDD58-31A1-4065-9372-80CC4ACD9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020" y="3857281"/>
            <a:ext cx="3772426" cy="10955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3E67FA-F780-418A-94F5-CDFDB63B1596}"/>
              </a:ext>
            </a:extLst>
          </p:cNvPr>
          <p:cNvSpPr/>
          <p:nvPr/>
        </p:nvSpPr>
        <p:spPr>
          <a:xfrm>
            <a:off x="620557" y="1741321"/>
            <a:ext cx="10979642" cy="44742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21F528-F656-46F5-9A65-EC6555D25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1322"/>
            <a:ext cx="5442826" cy="44913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C4E7DF-9FAA-4066-A60D-495802A15147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D3672-73AE-40FA-9B21-91807CB2360E}"/>
              </a:ext>
            </a:extLst>
          </p:cNvPr>
          <p:cNvSpPr txBox="1"/>
          <p:nvPr/>
        </p:nvSpPr>
        <p:spPr>
          <a:xfrm>
            <a:off x="760602" y="544809"/>
            <a:ext cx="2392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en-US" altLang="ko-KR" dirty="0"/>
              <a:t>GUI</a:t>
            </a:r>
            <a:r>
              <a:rPr lang="ko-KR" altLang="en-US" dirty="0"/>
              <a:t> 구현</a:t>
            </a:r>
            <a:r>
              <a:rPr lang="en-US" altLang="ko-KR" dirty="0"/>
              <a:t>_</a:t>
            </a:r>
            <a:r>
              <a:rPr lang="ko-KR" altLang="en-US" sz="1800" dirty="0"/>
              <a:t>시스템화</a:t>
            </a:r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08161C-2D59-47DE-A7B6-269B9E222FD9}"/>
              </a:ext>
            </a:extLst>
          </p:cNvPr>
          <p:cNvSpPr/>
          <p:nvPr/>
        </p:nvSpPr>
        <p:spPr>
          <a:xfrm>
            <a:off x="606178" y="1210072"/>
            <a:ext cx="214952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87939-B946-4DB3-9571-AF27387CFB69}"/>
              </a:ext>
            </a:extLst>
          </p:cNvPr>
          <p:cNvSpPr txBox="1"/>
          <p:nvPr/>
        </p:nvSpPr>
        <p:spPr>
          <a:xfrm>
            <a:off x="620557" y="1247820"/>
            <a:ext cx="3862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PyQt5 </a:t>
            </a:r>
            <a:r>
              <a:rPr lang="ko-KR" altLang="en-US" sz="1400" b="1" dirty="0"/>
              <a:t>라이브러리를 활용</a:t>
            </a:r>
            <a:endParaRPr lang="en-US" altLang="ko-KR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89560-2853-4329-8942-15BF50CC8A76}"/>
              </a:ext>
            </a:extLst>
          </p:cNvPr>
          <p:cNvSpPr txBox="1"/>
          <p:nvPr/>
        </p:nvSpPr>
        <p:spPr>
          <a:xfrm>
            <a:off x="796176" y="2516114"/>
            <a:ext cx="5157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UL00" panose="020B0600000101010101" charset="-127"/>
                <a:ea typeface="AppleSDGothicNeoUL00" panose="020B0600000101010101" charset="-127"/>
              </a:rPr>
              <a:t>- GUI </a:t>
            </a:r>
            <a:r>
              <a:rPr lang="ko-KR" altLang="en-US" dirty="0">
                <a:latin typeface="AppleSDGothicNeoUL00" panose="020B0600000101010101" charset="-127"/>
                <a:ea typeface="AppleSDGothicNeoUL00" panose="020B0600000101010101" charset="-127"/>
              </a:rPr>
              <a:t>란 버튼이나 윈도우 창과 같은 그래픽 요소를 </a:t>
            </a:r>
            <a:endParaRPr lang="en-US" altLang="ko-KR" dirty="0">
              <a:latin typeface="AppleSDGothicNeoUL00" panose="020B0600000101010101" charset="-127"/>
              <a:ea typeface="AppleSDGothicNeoUL00" panose="020B0600000101010101" charset="-127"/>
            </a:endParaRPr>
          </a:p>
          <a:p>
            <a:r>
              <a:rPr lang="ko-KR" altLang="en-US" dirty="0">
                <a:latin typeface="AppleSDGothicNeoUL00" panose="020B0600000101010101" charset="-127"/>
                <a:ea typeface="AppleSDGothicNeoUL00" panose="020B0600000101010101" charset="-127"/>
              </a:rPr>
              <a:t>통해 사용자와 컴퓨터 간에 인터페이스를 구현한 방식</a:t>
            </a:r>
            <a:r>
              <a:rPr lang="ko-KR" altLang="en-US" b="0" i="0" dirty="0">
                <a:solidFill>
                  <a:srgbClr val="5F5F5F"/>
                </a:solidFill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 </a:t>
            </a:r>
            <a:endParaRPr lang="en-US" altLang="ko-KR" b="0" i="0" dirty="0">
              <a:solidFill>
                <a:srgbClr val="5F5F5F"/>
              </a:solidFill>
              <a:effectLst/>
              <a:latin typeface="AppleSDGothicNeoUL00" panose="020B0600000101010101" charset="-127"/>
              <a:ea typeface="AppleSDGothicNeoUL00" panose="020B0600000101010101" charset="-127"/>
            </a:endParaRPr>
          </a:p>
          <a:p>
            <a:endParaRPr lang="en-US" altLang="ko-KR" i="0" dirty="0">
              <a:effectLst/>
              <a:latin typeface="AppleSDGothicNeoUL00" panose="020B0600000101010101" charset="-127"/>
              <a:ea typeface="AppleSDGothicNeoUL00" panose="020B0600000101010101" charset="-127"/>
            </a:endParaRPr>
          </a:p>
          <a:p>
            <a:r>
              <a:rPr lang="en-US" altLang="ko-KR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- Qt5 </a:t>
            </a:r>
            <a:r>
              <a:rPr lang="ko-KR" altLang="en-US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어플리케이션 프레임워크에 대한 파이썬 버전</a:t>
            </a:r>
            <a:r>
              <a:rPr lang="en-US" altLang="ko-KR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 </a:t>
            </a:r>
            <a:endParaRPr lang="en-US" altLang="ko-KR" dirty="0">
              <a:latin typeface="AppleSDGothicNeoUL00" panose="020B0600000101010101" charset="-127"/>
              <a:ea typeface="AppleSDGothicNeoUL00" panose="020B0600000101010101" charset="-127"/>
            </a:endParaRPr>
          </a:p>
          <a:p>
            <a:endParaRPr lang="en-US" altLang="ko-KR" i="0" dirty="0">
              <a:effectLst/>
              <a:latin typeface="AppleSDGothicNeoUL00" panose="020B0600000101010101" charset="-127"/>
              <a:ea typeface="AppleSDGothicNeoUL00" panose="020B0600000101010101" charset="-127"/>
            </a:endParaRPr>
          </a:p>
          <a:p>
            <a:r>
              <a:rPr lang="en-US" altLang="ko-KR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- </a:t>
            </a:r>
            <a:r>
              <a:rPr lang="ko-KR" altLang="en-US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플랫폼에 관계없이 다양한 기능을 포함하는 </a:t>
            </a:r>
            <a:r>
              <a:rPr lang="en-US" altLang="ko-KR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C++ </a:t>
            </a:r>
          </a:p>
          <a:p>
            <a:r>
              <a:rPr lang="en-US" altLang="ko-KR" dirty="0">
                <a:latin typeface="AppleSDGothicNeoUL00" panose="020B0600000101010101" charset="-127"/>
                <a:ea typeface="AppleSDGothicNeoUL00" panose="020B0600000101010101" charset="-127"/>
              </a:rPr>
              <a:t>   </a:t>
            </a:r>
            <a:r>
              <a:rPr lang="ko-KR" altLang="en-US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라이브러리이자 개발 툴</a:t>
            </a:r>
            <a:endParaRPr lang="en-US" altLang="ko-KR" i="0" dirty="0">
              <a:effectLst/>
              <a:latin typeface="AppleSDGothicNeoUL00" panose="020B0600000101010101" charset="-127"/>
              <a:ea typeface="AppleSDGothicNeoUL00" panose="020B0600000101010101" charset="-127"/>
            </a:endParaRPr>
          </a:p>
          <a:p>
            <a:endParaRPr lang="en-US" altLang="ko-KR" i="0" dirty="0">
              <a:effectLst/>
              <a:latin typeface="AppleSDGothicNeoUL00" panose="020B0600000101010101" charset="-127"/>
              <a:ea typeface="AppleSDGothicNeoUL00" panose="020B0600000101010101" charset="-127"/>
            </a:endParaRPr>
          </a:p>
          <a:p>
            <a:r>
              <a:rPr lang="en-US" altLang="ko-KR" b="0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PyQt5</a:t>
            </a:r>
            <a:r>
              <a:rPr lang="ko-KR" altLang="en-US" b="0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는 윈도우</a:t>
            </a:r>
            <a:r>
              <a:rPr lang="en-US" altLang="ko-KR" b="0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, </a:t>
            </a:r>
            <a:r>
              <a:rPr lang="ko-KR" altLang="en-US" b="0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리눅스</a:t>
            </a:r>
            <a:r>
              <a:rPr lang="en-US" altLang="ko-KR" b="0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, macOS, </a:t>
            </a:r>
            <a:r>
              <a:rPr lang="ko-KR" altLang="en-US" b="0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안드로이드</a:t>
            </a:r>
            <a:r>
              <a:rPr lang="en-US" altLang="ko-KR" b="0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, iOS</a:t>
            </a:r>
            <a:r>
              <a:rPr lang="ko-KR" altLang="en-US" b="0" i="0" dirty="0">
                <a:effectLst/>
                <a:latin typeface="AppleSDGothicNeoUL00" panose="020B0600000101010101" charset="-127"/>
                <a:ea typeface="AppleSDGothicNeoUL00" panose="020B0600000101010101" charset="-127"/>
              </a:rPr>
              <a:t>를 지원</a:t>
            </a:r>
            <a:endParaRPr lang="en-US" altLang="ko-KR" dirty="0">
              <a:latin typeface="AppleSDGothicNeoUL00" panose="020B0600000101010101" charset="-127"/>
              <a:ea typeface="AppleSDGothicNeoUL00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167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25DD427-6551-48EB-BFC2-8BB1CCF94517}"/>
              </a:ext>
            </a:extLst>
          </p:cNvPr>
          <p:cNvSpPr/>
          <p:nvPr/>
        </p:nvSpPr>
        <p:spPr>
          <a:xfrm>
            <a:off x="275249" y="221413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99B3C-94E1-4999-89A5-5F5EC66CDE18}"/>
              </a:ext>
            </a:extLst>
          </p:cNvPr>
          <p:cNvSpPr txBox="1"/>
          <p:nvPr/>
        </p:nvSpPr>
        <p:spPr>
          <a:xfrm>
            <a:off x="343773" y="203566"/>
            <a:ext cx="2392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en-US" altLang="ko-KR" dirty="0"/>
              <a:t>GUI</a:t>
            </a:r>
            <a:r>
              <a:rPr lang="ko-KR" altLang="en-US" dirty="0"/>
              <a:t> 구현</a:t>
            </a:r>
            <a:r>
              <a:rPr lang="en-US" altLang="ko-KR" dirty="0"/>
              <a:t>_</a:t>
            </a:r>
            <a:r>
              <a:rPr lang="ko-KR" altLang="en-US" sz="1800" dirty="0"/>
              <a:t>시스템화</a:t>
            </a:r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AB2AAD-C669-407F-B186-4B61FD5A8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1" y="740330"/>
            <a:ext cx="11822997" cy="597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81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CFFF14-27EE-4865-ABA7-AB18171D253F}"/>
              </a:ext>
            </a:extLst>
          </p:cNvPr>
          <p:cNvSpPr/>
          <p:nvPr/>
        </p:nvSpPr>
        <p:spPr>
          <a:xfrm>
            <a:off x="301397" y="214335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42B5B2-7C15-4485-9DD0-69A715EA17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5" t="-15144" r="-4135" b="-15144"/>
          <a:stretch/>
        </p:blipFill>
        <p:spPr>
          <a:xfrm>
            <a:off x="-352631" y="34725"/>
            <a:ext cx="12879052" cy="75765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2D35F1-F396-4481-867C-BA614FB1613C}"/>
              </a:ext>
            </a:extLst>
          </p:cNvPr>
          <p:cNvSpPr txBox="1"/>
          <p:nvPr/>
        </p:nvSpPr>
        <p:spPr>
          <a:xfrm>
            <a:off x="376752" y="202639"/>
            <a:ext cx="2392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en-US" altLang="ko-KR" dirty="0"/>
              <a:t>GUI</a:t>
            </a:r>
            <a:r>
              <a:rPr lang="ko-KR" altLang="en-US" dirty="0"/>
              <a:t> 구현</a:t>
            </a:r>
            <a:r>
              <a:rPr lang="en-US" altLang="ko-KR" dirty="0"/>
              <a:t>_</a:t>
            </a:r>
            <a:r>
              <a:rPr lang="ko-KR" altLang="en-US" sz="1800" dirty="0"/>
              <a:t>시스템화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102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DDBDEE52-C4E8-FFF7-404C-41D7282B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C02316-3DF4-8534-DC71-4265E5AB6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37F6F85-96D1-D4E1-AB56-4714B3630D26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8F250-51AD-B182-3298-F7254D435229}"/>
              </a:ext>
            </a:extLst>
          </p:cNvPr>
          <p:cNvSpPr txBox="1"/>
          <p:nvPr/>
        </p:nvSpPr>
        <p:spPr>
          <a:xfrm>
            <a:off x="760601" y="544809"/>
            <a:ext cx="3730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개선사항 </a:t>
            </a:r>
            <a:r>
              <a:rPr lang="en-US" altLang="ko-KR" dirty="0"/>
              <a:t>&amp; </a:t>
            </a:r>
            <a:r>
              <a:rPr lang="ko-KR" altLang="en-US" dirty="0"/>
              <a:t>기대효과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470EA3-0B73-4DFA-3EDE-7538A3EE0F06}"/>
              </a:ext>
            </a:extLst>
          </p:cNvPr>
          <p:cNvSpPr/>
          <p:nvPr/>
        </p:nvSpPr>
        <p:spPr>
          <a:xfrm>
            <a:off x="1916426" y="2002743"/>
            <a:ext cx="437497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B98F54-80F3-9351-725A-9BACFE993A79}"/>
              </a:ext>
            </a:extLst>
          </p:cNvPr>
          <p:cNvSpPr/>
          <p:nvPr/>
        </p:nvSpPr>
        <p:spPr>
          <a:xfrm>
            <a:off x="1916427" y="2866173"/>
            <a:ext cx="437497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3861B-9984-63E5-B456-9A616DB29025}"/>
              </a:ext>
            </a:extLst>
          </p:cNvPr>
          <p:cNvSpPr txBox="1"/>
          <p:nvPr/>
        </p:nvSpPr>
        <p:spPr>
          <a:xfrm>
            <a:off x="2026057" y="2040491"/>
            <a:ext cx="4141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b="0" dirty="0">
                <a:solidFill>
                  <a:schemeClr val="tx1"/>
                </a:solidFill>
              </a:rPr>
              <a:t>데이터 </a:t>
            </a:r>
            <a:r>
              <a:rPr lang="ko-KR" altLang="en-US" b="0">
                <a:solidFill>
                  <a:schemeClr val="tx1"/>
                </a:solidFill>
              </a:rPr>
              <a:t>양질 문제</a:t>
            </a:r>
            <a:endParaRPr lang="ko-KR" altLang="en-US" b="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11D458-939F-95F3-4B22-AB1A00E3DFE9}"/>
              </a:ext>
            </a:extLst>
          </p:cNvPr>
          <p:cNvSpPr/>
          <p:nvPr/>
        </p:nvSpPr>
        <p:spPr>
          <a:xfrm>
            <a:off x="1367722" y="2002743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01ACCF-0EDA-F041-367D-6A4B770DA864}"/>
              </a:ext>
            </a:extLst>
          </p:cNvPr>
          <p:cNvSpPr txBox="1"/>
          <p:nvPr/>
        </p:nvSpPr>
        <p:spPr>
          <a:xfrm>
            <a:off x="1389880" y="2032826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01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126206-E0D8-AC19-880E-E23AB33A7775}"/>
              </a:ext>
            </a:extLst>
          </p:cNvPr>
          <p:cNvSpPr/>
          <p:nvPr/>
        </p:nvSpPr>
        <p:spPr>
          <a:xfrm>
            <a:off x="1367722" y="2866173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FB04FD-8F87-7E70-C802-FCD2371279A5}"/>
              </a:ext>
            </a:extLst>
          </p:cNvPr>
          <p:cNvSpPr txBox="1"/>
          <p:nvPr/>
        </p:nvSpPr>
        <p:spPr>
          <a:xfrm>
            <a:off x="1389880" y="2896256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02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FB8E8F-BB7E-37A2-E780-81B2D7F6AFD3}"/>
              </a:ext>
            </a:extLst>
          </p:cNvPr>
          <p:cNvSpPr txBox="1"/>
          <p:nvPr/>
        </p:nvSpPr>
        <p:spPr>
          <a:xfrm>
            <a:off x="2026057" y="2899330"/>
            <a:ext cx="4934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b="0" dirty="0">
                <a:solidFill>
                  <a:schemeClr val="tx1"/>
                </a:solidFill>
              </a:rPr>
              <a:t>데이터 분석 기법의 다양화 및 비선형 회귀모델 구현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C9BB9F-85D3-22A8-CE0F-3EBD7DE7D115}"/>
              </a:ext>
            </a:extLst>
          </p:cNvPr>
          <p:cNvSpPr/>
          <p:nvPr/>
        </p:nvSpPr>
        <p:spPr>
          <a:xfrm>
            <a:off x="1916426" y="3720407"/>
            <a:ext cx="437497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059E03-A2BA-8505-13F9-5A4EC2357EFB}"/>
              </a:ext>
            </a:extLst>
          </p:cNvPr>
          <p:cNvSpPr/>
          <p:nvPr/>
        </p:nvSpPr>
        <p:spPr>
          <a:xfrm>
            <a:off x="1367722" y="3720407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3B2020-AC66-8161-1A39-47CBA5FE8992}"/>
              </a:ext>
            </a:extLst>
          </p:cNvPr>
          <p:cNvSpPr txBox="1"/>
          <p:nvPr/>
        </p:nvSpPr>
        <p:spPr>
          <a:xfrm>
            <a:off x="1389880" y="3750490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03</a:t>
            </a:r>
            <a:endParaRPr lang="ko-KR" altLang="en-US" sz="1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D433A7-BFF7-74D7-C421-515BA456266C}"/>
              </a:ext>
            </a:extLst>
          </p:cNvPr>
          <p:cNvSpPr txBox="1"/>
          <p:nvPr/>
        </p:nvSpPr>
        <p:spPr>
          <a:xfrm>
            <a:off x="2026057" y="3729603"/>
            <a:ext cx="4265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b="0" dirty="0">
                <a:solidFill>
                  <a:schemeClr val="tx1"/>
                </a:solidFill>
              </a:rPr>
              <a:t>기상청 </a:t>
            </a:r>
            <a:r>
              <a:rPr lang="en-US" altLang="ko-KR" b="0" dirty="0">
                <a:solidFill>
                  <a:schemeClr val="tx1"/>
                </a:solidFill>
              </a:rPr>
              <a:t>API</a:t>
            </a:r>
            <a:r>
              <a:rPr lang="ko-KR" altLang="en-US" b="0" dirty="0">
                <a:solidFill>
                  <a:schemeClr val="tx1"/>
                </a:solidFill>
              </a:rPr>
              <a:t>를 활용한 실시간 서비스 제공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8932F4-C3CB-9E54-8467-F14FA7A25B02}"/>
              </a:ext>
            </a:extLst>
          </p:cNvPr>
          <p:cNvSpPr/>
          <p:nvPr/>
        </p:nvSpPr>
        <p:spPr>
          <a:xfrm>
            <a:off x="6621813" y="2465732"/>
            <a:ext cx="3627873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558673-25A3-32A8-5EA6-BA6D0AC737CF}"/>
              </a:ext>
            </a:extLst>
          </p:cNvPr>
          <p:cNvSpPr txBox="1"/>
          <p:nvPr/>
        </p:nvSpPr>
        <p:spPr>
          <a:xfrm>
            <a:off x="6731444" y="2503480"/>
            <a:ext cx="343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모델의 분류 정확도 증대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B679DB-3FB4-C03D-547D-187709FCBF4F}"/>
              </a:ext>
            </a:extLst>
          </p:cNvPr>
          <p:cNvSpPr/>
          <p:nvPr/>
        </p:nvSpPr>
        <p:spPr>
          <a:xfrm>
            <a:off x="6653844" y="3300823"/>
            <a:ext cx="3627872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920B4D-4A15-DAA2-0F54-812F2C7F8490}"/>
              </a:ext>
            </a:extLst>
          </p:cNvPr>
          <p:cNvSpPr/>
          <p:nvPr/>
        </p:nvSpPr>
        <p:spPr>
          <a:xfrm>
            <a:off x="6653844" y="4033166"/>
            <a:ext cx="3627872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57137-9883-FE6E-08A2-C4DBFD8E47E8}"/>
              </a:ext>
            </a:extLst>
          </p:cNvPr>
          <p:cNvSpPr/>
          <p:nvPr/>
        </p:nvSpPr>
        <p:spPr>
          <a:xfrm>
            <a:off x="1367722" y="5025886"/>
            <a:ext cx="9535630" cy="149918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761D4E-8F5C-420F-FC75-689ED55C87E3}"/>
              </a:ext>
            </a:extLst>
          </p:cNvPr>
          <p:cNvSpPr txBox="1"/>
          <p:nvPr/>
        </p:nvSpPr>
        <p:spPr>
          <a:xfrm>
            <a:off x="1499735" y="5138809"/>
            <a:ext cx="9206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pPr marL="342900" indent="-342900">
              <a:buAutoNum type="arabicPeriod"/>
            </a:pPr>
            <a:endParaRPr lang="en-US" altLang="ko-KR" b="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0" dirty="0">
                <a:solidFill>
                  <a:schemeClr val="tx1"/>
                </a:solidFill>
              </a:rPr>
              <a:t>예비창업자들의 가게입지를 위한 지역의 전반적 배달 수요 예측 정보와 창업 준비 정보 제공</a:t>
            </a:r>
            <a:endParaRPr lang="en-US" altLang="ko-KR" b="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b="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0" dirty="0">
                <a:solidFill>
                  <a:schemeClr val="tx1"/>
                </a:solidFill>
              </a:rPr>
              <a:t>마케터를 위한 마케팅 전략 수립정보 제공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63811C7-F4A0-A185-8526-EA2AB46F64C1}"/>
              </a:ext>
            </a:extLst>
          </p:cNvPr>
          <p:cNvSpPr/>
          <p:nvPr/>
        </p:nvSpPr>
        <p:spPr>
          <a:xfrm>
            <a:off x="827791" y="1314892"/>
            <a:ext cx="11838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24C728-8045-2F91-F250-1160FF18F9D6}"/>
              </a:ext>
            </a:extLst>
          </p:cNvPr>
          <p:cNvSpPr txBox="1"/>
          <p:nvPr/>
        </p:nvSpPr>
        <p:spPr>
          <a:xfrm>
            <a:off x="842170" y="1352640"/>
            <a:ext cx="118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b="1" dirty="0"/>
              <a:t># </a:t>
            </a:r>
            <a:r>
              <a:rPr lang="ko-KR" altLang="en-US" b="1" dirty="0"/>
              <a:t>개선사항</a:t>
            </a:r>
            <a:endParaRPr lang="en-US" altLang="ko-KR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B8D76E4-BAD2-5494-16BB-4AFC4D3002FC}"/>
              </a:ext>
            </a:extLst>
          </p:cNvPr>
          <p:cNvSpPr/>
          <p:nvPr/>
        </p:nvSpPr>
        <p:spPr>
          <a:xfrm>
            <a:off x="827791" y="4494649"/>
            <a:ext cx="11838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6442A6-0FA6-D013-758C-6EF461BE30C5}"/>
              </a:ext>
            </a:extLst>
          </p:cNvPr>
          <p:cNvSpPr txBox="1"/>
          <p:nvPr/>
        </p:nvSpPr>
        <p:spPr>
          <a:xfrm>
            <a:off x="842170" y="4532397"/>
            <a:ext cx="118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b="1" dirty="0"/>
              <a:t># </a:t>
            </a:r>
            <a:r>
              <a:rPr lang="ko-KR" altLang="en-US" b="1" dirty="0"/>
              <a:t>기대효과</a:t>
            </a:r>
            <a:endParaRPr lang="en-US" altLang="ko-KR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A83A12-FD47-E860-4CBC-207BF65E1225}"/>
              </a:ext>
            </a:extLst>
          </p:cNvPr>
          <p:cNvSpPr txBox="1"/>
          <p:nvPr/>
        </p:nvSpPr>
        <p:spPr>
          <a:xfrm>
            <a:off x="6763474" y="3333980"/>
            <a:ext cx="5428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높은 정확도의 </a:t>
            </a:r>
            <a:r>
              <a:rPr lang="ko-KR" altLang="en-US" dirty="0" err="1">
                <a:solidFill>
                  <a:schemeClr val="bg1"/>
                </a:solidFill>
              </a:rPr>
              <a:t>예측값</a:t>
            </a:r>
            <a:r>
              <a:rPr lang="ko-KR" altLang="en-US" dirty="0">
                <a:solidFill>
                  <a:schemeClr val="bg1"/>
                </a:solidFill>
              </a:rPr>
              <a:t> 제공을 통한 실효성 증대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B28793-C603-2666-F7D4-E78C70870A00}"/>
              </a:ext>
            </a:extLst>
          </p:cNvPr>
          <p:cNvSpPr txBox="1"/>
          <p:nvPr/>
        </p:nvSpPr>
        <p:spPr>
          <a:xfrm>
            <a:off x="6763474" y="4063944"/>
            <a:ext cx="5428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서비스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개선 및 사용자 편의성 증대</a:t>
            </a:r>
          </a:p>
        </p:txBody>
      </p:sp>
    </p:spTree>
    <p:extLst>
      <p:ext uri="{BB962C8B-B14F-4D97-AF65-F5344CB8AC3E}">
        <p14:creationId xmlns:p14="http://schemas.microsoft.com/office/powerpoint/2010/main" val="3466892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B67866B8-68B7-3C69-DED6-E8A75B9CA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6DE1E8-2CB7-59D4-417D-E8FD17D22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F389660-36C4-6481-EFE9-AEDA7F5D5A94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DBCC4-68D1-D0FE-1C17-6888E2DC2D93}"/>
              </a:ext>
            </a:extLst>
          </p:cNvPr>
          <p:cNvSpPr txBox="1"/>
          <p:nvPr/>
        </p:nvSpPr>
        <p:spPr>
          <a:xfrm>
            <a:off x="760602" y="544809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기대효과</a:t>
            </a:r>
          </a:p>
        </p:txBody>
      </p:sp>
      <p:sp>
        <p:nvSpPr>
          <p:cNvPr id="48" name="Google Shape;347;p21">
            <a:extLst>
              <a:ext uri="{FF2B5EF4-FFF2-40B4-BE49-F238E27FC236}">
                <a16:creationId xmlns:a16="http://schemas.microsoft.com/office/drawing/2014/main" id="{AA0C14A0-A172-921F-7F69-9A5B34335A8D}"/>
              </a:ext>
            </a:extLst>
          </p:cNvPr>
          <p:cNvSpPr/>
          <p:nvPr/>
        </p:nvSpPr>
        <p:spPr>
          <a:xfrm>
            <a:off x="3893982" y="3358037"/>
            <a:ext cx="1019452" cy="1019452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49" name="Google Shape;348;p21">
            <a:extLst>
              <a:ext uri="{FF2B5EF4-FFF2-40B4-BE49-F238E27FC236}">
                <a16:creationId xmlns:a16="http://schemas.microsoft.com/office/drawing/2014/main" id="{0642239B-16AF-39C4-2592-88F100AA8815}"/>
              </a:ext>
            </a:extLst>
          </p:cNvPr>
          <p:cNvSpPr/>
          <p:nvPr/>
        </p:nvSpPr>
        <p:spPr>
          <a:xfrm>
            <a:off x="7278567" y="3358037"/>
            <a:ext cx="1019452" cy="1019452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0" name="Google Shape;349;p21">
            <a:extLst>
              <a:ext uri="{FF2B5EF4-FFF2-40B4-BE49-F238E27FC236}">
                <a16:creationId xmlns:a16="http://schemas.microsoft.com/office/drawing/2014/main" id="{DE7DA0FF-0271-8AEC-B2BD-129D908EB570}"/>
              </a:ext>
            </a:extLst>
          </p:cNvPr>
          <p:cNvSpPr/>
          <p:nvPr/>
        </p:nvSpPr>
        <p:spPr>
          <a:xfrm>
            <a:off x="5611620" y="1882019"/>
            <a:ext cx="1019452" cy="101945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1" name="Google Shape;350;p21">
            <a:extLst>
              <a:ext uri="{FF2B5EF4-FFF2-40B4-BE49-F238E27FC236}">
                <a16:creationId xmlns:a16="http://schemas.microsoft.com/office/drawing/2014/main" id="{275AD50C-F687-CDF5-19C7-7971A9FC7620}"/>
              </a:ext>
            </a:extLst>
          </p:cNvPr>
          <p:cNvSpPr txBox="1"/>
          <p:nvPr/>
        </p:nvSpPr>
        <p:spPr>
          <a:xfrm>
            <a:off x="1007200" y="1316757"/>
            <a:ext cx="1746948" cy="59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cs typeface="Fira Sans Extra Condensed"/>
                <a:sym typeface="Fira Sans Extra Condensed"/>
              </a:rPr>
              <a:t>마케터</a:t>
            </a:r>
            <a:endParaRPr sz="2400" dirty="0">
              <a:solidFill>
                <a:schemeClr val="accent1">
                  <a:lumMod val="40000"/>
                  <a:lumOff val="60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Fira Sans Extra Condensed"/>
              <a:sym typeface="Fira Sans Extra Condensed"/>
            </a:endParaRPr>
          </a:p>
        </p:txBody>
      </p:sp>
      <p:sp>
        <p:nvSpPr>
          <p:cNvPr id="52" name="Google Shape;351;p21">
            <a:extLst>
              <a:ext uri="{FF2B5EF4-FFF2-40B4-BE49-F238E27FC236}">
                <a16:creationId xmlns:a16="http://schemas.microsoft.com/office/drawing/2014/main" id="{C36F4379-B3A1-4C44-93B8-7338C160F972}"/>
              </a:ext>
            </a:extLst>
          </p:cNvPr>
          <p:cNvSpPr txBox="1"/>
          <p:nvPr/>
        </p:nvSpPr>
        <p:spPr>
          <a:xfrm>
            <a:off x="1007200" y="3867763"/>
            <a:ext cx="4088786" cy="59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ko-KR"/>
            </a:defPPr>
            <a:lvl1pPr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  <a:cs typeface="Fira Sans Extra Condensed"/>
              </a:defRPr>
            </a:lvl1pPr>
          </a:lstStyle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sym typeface="Fira Sans Extra Condensed"/>
              </a:rPr>
              <a:t>소비자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sym typeface="Fira Sans Extra Condensed"/>
            </a:endParaRPr>
          </a:p>
        </p:txBody>
      </p:sp>
      <p:sp>
        <p:nvSpPr>
          <p:cNvPr id="53" name="Google Shape;352;p21">
            <a:extLst>
              <a:ext uri="{FF2B5EF4-FFF2-40B4-BE49-F238E27FC236}">
                <a16:creationId xmlns:a16="http://schemas.microsoft.com/office/drawing/2014/main" id="{A89EF145-C753-3849-89BD-30B606773428}"/>
              </a:ext>
            </a:extLst>
          </p:cNvPr>
          <p:cNvSpPr txBox="1"/>
          <p:nvPr/>
        </p:nvSpPr>
        <p:spPr>
          <a:xfrm>
            <a:off x="8604121" y="1287433"/>
            <a:ext cx="2580679" cy="59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ko-KR"/>
            </a:defPPr>
            <a:lvl1pPr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  <a:cs typeface="Fira Sans Extra Condensed"/>
              </a:defRPr>
            </a:lvl1pPr>
          </a:lstStyle>
          <a:p>
            <a:pPr algn="r"/>
            <a:r>
              <a:rPr lang="ko-KR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sym typeface="Fira Sans Extra Condensed"/>
              </a:rPr>
              <a:t>외식업주</a:t>
            </a:r>
            <a:endParaRPr dirty="0">
              <a:solidFill>
                <a:schemeClr val="accent2">
                  <a:lumMod val="40000"/>
                  <a:lumOff val="60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sym typeface="Fira Sans Extra Condensed"/>
            </a:endParaRPr>
          </a:p>
        </p:txBody>
      </p:sp>
      <p:sp>
        <p:nvSpPr>
          <p:cNvPr id="54" name="Google Shape;353;p21">
            <a:extLst>
              <a:ext uri="{FF2B5EF4-FFF2-40B4-BE49-F238E27FC236}">
                <a16:creationId xmlns:a16="http://schemas.microsoft.com/office/drawing/2014/main" id="{BFD67435-22B6-D541-1C6F-A34958457FBD}"/>
              </a:ext>
            </a:extLst>
          </p:cNvPr>
          <p:cNvSpPr txBox="1"/>
          <p:nvPr/>
        </p:nvSpPr>
        <p:spPr>
          <a:xfrm>
            <a:off x="7052517" y="3795288"/>
            <a:ext cx="4088786" cy="59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>
              <a:defRPr lang="ko-KR"/>
            </a:defPPr>
            <a:lvl1pPr>
              <a:defRPr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AppleSDGothicNeoUL00" panose="02000503000000000000" pitchFamily="2" charset="-127"/>
                <a:ea typeface="AppleSDGothicNeoUL00" panose="02000503000000000000" pitchFamily="2" charset="-127"/>
                <a:cs typeface="Fira Sans Extra Condensed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  <a:sym typeface="Fira Sans Extra Condensed"/>
              </a:rPr>
              <a:t>라이더</a:t>
            </a:r>
            <a:endParaRPr dirty="0">
              <a:solidFill>
                <a:schemeClr val="bg1">
                  <a:lumMod val="75000"/>
                </a:schemeClr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sym typeface="Fira Sans Extra Condensed"/>
            </a:endParaRPr>
          </a:p>
        </p:txBody>
      </p:sp>
      <p:sp>
        <p:nvSpPr>
          <p:cNvPr id="59" name="Google Shape;358;p21">
            <a:extLst>
              <a:ext uri="{FF2B5EF4-FFF2-40B4-BE49-F238E27FC236}">
                <a16:creationId xmlns:a16="http://schemas.microsoft.com/office/drawing/2014/main" id="{2CEEEE8B-90A7-B681-C501-B268182023D5}"/>
              </a:ext>
            </a:extLst>
          </p:cNvPr>
          <p:cNvSpPr/>
          <p:nvPr/>
        </p:nvSpPr>
        <p:spPr>
          <a:xfrm rot="5400000">
            <a:off x="7269611" y="2310889"/>
            <a:ext cx="583384" cy="5833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0" name="Google Shape;359;p21">
            <a:extLst>
              <a:ext uri="{FF2B5EF4-FFF2-40B4-BE49-F238E27FC236}">
                <a16:creationId xmlns:a16="http://schemas.microsoft.com/office/drawing/2014/main" id="{820ECCFE-3436-4B9B-562E-5FE9EBFFB952}"/>
              </a:ext>
            </a:extLst>
          </p:cNvPr>
          <p:cNvSpPr/>
          <p:nvPr/>
        </p:nvSpPr>
        <p:spPr>
          <a:xfrm rot="10800000">
            <a:off x="7259376" y="4861973"/>
            <a:ext cx="583384" cy="5833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1" name="Google Shape;360;p21">
            <a:extLst>
              <a:ext uri="{FF2B5EF4-FFF2-40B4-BE49-F238E27FC236}">
                <a16:creationId xmlns:a16="http://schemas.microsoft.com/office/drawing/2014/main" id="{2BE3A4E5-418D-5F4C-6E53-612AED51DA48}"/>
              </a:ext>
            </a:extLst>
          </p:cNvPr>
          <p:cNvSpPr/>
          <p:nvPr/>
        </p:nvSpPr>
        <p:spPr>
          <a:xfrm rot="-5400000">
            <a:off x="4330050" y="4867003"/>
            <a:ext cx="583384" cy="5833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2" name="Google Shape;361;p21">
            <a:extLst>
              <a:ext uri="{FF2B5EF4-FFF2-40B4-BE49-F238E27FC236}">
                <a16:creationId xmlns:a16="http://schemas.microsoft.com/office/drawing/2014/main" id="{A5007FCB-2396-A3B4-C958-EAFDD115EAAE}"/>
              </a:ext>
            </a:extLst>
          </p:cNvPr>
          <p:cNvSpPr/>
          <p:nvPr/>
        </p:nvSpPr>
        <p:spPr>
          <a:xfrm>
            <a:off x="4426334" y="2245813"/>
            <a:ext cx="583384" cy="5833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grpSp>
        <p:nvGrpSpPr>
          <p:cNvPr id="72" name="Google Shape;371;p21">
            <a:extLst>
              <a:ext uri="{FF2B5EF4-FFF2-40B4-BE49-F238E27FC236}">
                <a16:creationId xmlns:a16="http://schemas.microsoft.com/office/drawing/2014/main" id="{8CD6D5CC-C3D8-256A-38E0-131760D9CC26}"/>
              </a:ext>
            </a:extLst>
          </p:cNvPr>
          <p:cNvGrpSpPr/>
          <p:nvPr/>
        </p:nvGrpSpPr>
        <p:grpSpPr>
          <a:xfrm>
            <a:off x="5944404" y="5345955"/>
            <a:ext cx="398259" cy="212397"/>
            <a:chOff x="2084325" y="363300"/>
            <a:chExt cx="484150" cy="254100"/>
          </a:xfrm>
        </p:grpSpPr>
        <p:sp>
          <p:nvSpPr>
            <p:cNvPr id="73" name="Google Shape;372;p21">
              <a:extLst>
                <a:ext uri="{FF2B5EF4-FFF2-40B4-BE49-F238E27FC236}">
                  <a16:creationId xmlns:a16="http://schemas.microsoft.com/office/drawing/2014/main" id="{C4A03135-E324-963A-6150-3910DE03B2DC}"/>
                </a:ext>
              </a:extLst>
            </p:cNvPr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  <p:sp>
          <p:nvSpPr>
            <p:cNvPr id="74" name="Google Shape;373;p21">
              <a:extLst>
                <a:ext uri="{FF2B5EF4-FFF2-40B4-BE49-F238E27FC236}">
                  <a16:creationId xmlns:a16="http://schemas.microsoft.com/office/drawing/2014/main" id="{EFBCEF41-277B-9086-5DC1-B50767710659}"/>
                </a:ext>
              </a:extLst>
            </p:cNvPr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rgbClr val="435D74"/>
                </a:solidFill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15AC064-FB6E-B0C9-A84D-A7BC69286B9B}"/>
              </a:ext>
            </a:extLst>
          </p:cNvPr>
          <p:cNvSpPr txBox="1"/>
          <p:nvPr/>
        </p:nvSpPr>
        <p:spPr>
          <a:xfrm>
            <a:off x="1052551" y="1923125"/>
            <a:ext cx="3449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마케팅 전략 수립 정보 활용</a:t>
            </a:r>
            <a:endParaRPr lang="en-US" altLang="ko-KR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배달앱</a:t>
            </a: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배너 노출</a:t>
            </a:r>
            <a:endParaRPr lang="en-US" altLang="ko-KR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업체와의 협약을 통한 쿠폰 제공</a:t>
            </a:r>
            <a:endParaRPr lang="en-US" altLang="ko-KR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라이더 일정관리를 통한 대기시간 감소 효과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D405B06-8476-4143-75AD-8BA551CD8530}"/>
              </a:ext>
            </a:extLst>
          </p:cNvPr>
          <p:cNvSpPr txBox="1"/>
          <p:nvPr/>
        </p:nvSpPr>
        <p:spPr>
          <a:xfrm>
            <a:off x="7788292" y="1923125"/>
            <a:ext cx="3485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매출상승을 통한 수수료 비중 축소</a:t>
            </a:r>
            <a:endParaRPr lang="en-US" altLang="ko-KR" dirty="0"/>
          </a:p>
          <a:p>
            <a:r>
              <a:rPr lang="ko-KR" altLang="en-US" dirty="0"/>
              <a:t>재료비 감소</a:t>
            </a:r>
            <a:endParaRPr lang="en-US" altLang="ko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DBD454-A088-CD3F-2CE1-67F861991168}"/>
              </a:ext>
            </a:extLst>
          </p:cNvPr>
          <p:cNvSpPr txBox="1"/>
          <p:nvPr/>
        </p:nvSpPr>
        <p:spPr>
          <a:xfrm>
            <a:off x="7788293" y="4345877"/>
            <a:ext cx="3277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초과 수요로 인한 라이더 건당 배송비 증가</a:t>
            </a:r>
            <a:endParaRPr lang="en-US" altLang="ko-K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4226A9-919A-FAF8-B9B3-7AD9345CE4AE}"/>
              </a:ext>
            </a:extLst>
          </p:cNvPr>
          <p:cNvSpPr txBox="1"/>
          <p:nvPr/>
        </p:nvSpPr>
        <p:spPr>
          <a:xfrm>
            <a:off x="1021709" y="4345877"/>
            <a:ext cx="327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음식의 대기시간 감소</a:t>
            </a:r>
            <a:endParaRPr lang="en-US" altLang="ko-KR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5CE9E464-A74F-0C15-5367-F2A13D40B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281" y="5006024"/>
            <a:ext cx="2431517" cy="1417451"/>
          </a:xfrm>
          <a:prstGeom prst="rect">
            <a:avLst/>
          </a:prstGeom>
        </p:spPr>
      </p:pic>
      <p:sp>
        <p:nvSpPr>
          <p:cNvPr id="99" name="Google Shape;348;p21">
            <a:extLst>
              <a:ext uri="{FF2B5EF4-FFF2-40B4-BE49-F238E27FC236}">
                <a16:creationId xmlns:a16="http://schemas.microsoft.com/office/drawing/2014/main" id="{B3A59E1A-5D8B-B0E4-4021-4C509DA8DD46}"/>
              </a:ext>
            </a:extLst>
          </p:cNvPr>
          <p:cNvSpPr/>
          <p:nvPr/>
        </p:nvSpPr>
        <p:spPr>
          <a:xfrm>
            <a:off x="5611620" y="4865684"/>
            <a:ext cx="1019452" cy="101945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6" name="그래픽 95" descr="오토바이 단색으로 채워진">
            <a:extLst>
              <a:ext uri="{FF2B5EF4-FFF2-40B4-BE49-F238E27FC236}">
                <a16:creationId xmlns:a16="http://schemas.microsoft.com/office/drawing/2014/main" id="{D0FE0D47-ABFB-3EEB-C14F-B335F9D13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4736" y="4855773"/>
            <a:ext cx="914400" cy="905719"/>
          </a:xfrm>
          <a:prstGeom prst="rect">
            <a:avLst/>
          </a:prstGeom>
        </p:spPr>
      </p:pic>
      <p:pic>
        <p:nvPicPr>
          <p:cNvPr id="101" name="그래픽 100" descr="햄버거와 음료수 단색으로 채워진">
            <a:extLst>
              <a:ext uri="{FF2B5EF4-FFF2-40B4-BE49-F238E27FC236}">
                <a16:creationId xmlns:a16="http://schemas.microsoft.com/office/drawing/2014/main" id="{3D1A767B-9C62-9E0C-2663-8253D6119A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3965" y="3352665"/>
            <a:ext cx="914400" cy="914400"/>
          </a:xfrm>
          <a:prstGeom prst="rect">
            <a:avLst/>
          </a:prstGeom>
        </p:spPr>
      </p:pic>
      <p:pic>
        <p:nvPicPr>
          <p:cNvPr id="103" name="그래픽 102" descr="사용자 크라운 남자 단색으로 채워진">
            <a:extLst>
              <a:ext uri="{FF2B5EF4-FFF2-40B4-BE49-F238E27FC236}">
                <a16:creationId xmlns:a16="http://schemas.microsoft.com/office/drawing/2014/main" id="{EBB010C3-92EF-77BE-68DD-3935E9F1B4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46508" y="3452979"/>
            <a:ext cx="914400" cy="914400"/>
          </a:xfrm>
          <a:prstGeom prst="rect">
            <a:avLst/>
          </a:prstGeom>
        </p:spPr>
      </p:pic>
      <p:pic>
        <p:nvPicPr>
          <p:cNvPr id="105" name="그래픽 104" descr="온라인 네트워크 단색으로 채워진">
            <a:extLst>
              <a:ext uri="{FF2B5EF4-FFF2-40B4-BE49-F238E27FC236}">
                <a16:creationId xmlns:a16="http://schemas.microsoft.com/office/drawing/2014/main" id="{A90D4E42-7169-DBB7-4615-1CFAE360D9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83691" y="19442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17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7D16FA-89F5-468F-A804-BD2E3A8D1433}"/>
              </a:ext>
            </a:extLst>
          </p:cNvPr>
          <p:cNvSpPr txBox="1"/>
          <p:nvPr/>
        </p:nvSpPr>
        <p:spPr>
          <a:xfrm>
            <a:off x="5085947" y="3203903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THANK YOU</a:t>
            </a:r>
            <a:endParaRPr lang="ko-KR" altLang="en-US" sz="28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pic>
        <p:nvPicPr>
          <p:cNvPr id="2" name="그림 1" descr="검은색이(가) 표시된 사진&#10;&#10;자동 생성된 설명">
            <a:extLst>
              <a:ext uri="{FF2B5EF4-FFF2-40B4-BE49-F238E27FC236}">
                <a16:creationId xmlns:a16="http://schemas.microsoft.com/office/drawing/2014/main" id="{1CBCFB2C-033A-7E36-B35E-6A1482D00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AA760A-D2C8-AA70-875B-48052D368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pic>
        <p:nvPicPr>
          <p:cNvPr id="6" name="그래픽 5" descr="자물쇠 단색으로 채워진">
            <a:extLst>
              <a:ext uri="{FF2B5EF4-FFF2-40B4-BE49-F238E27FC236}">
                <a16:creationId xmlns:a16="http://schemas.microsoft.com/office/drawing/2014/main" id="{A90D5A5B-1B54-92A9-2322-93924A212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21" y="139232"/>
            <a:ext cx="291356" cy="2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2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프로젝트 일정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40D92BE1-C6B9-4966-536D-8F3132C60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122648"/>
              </p:ext>
            </p:extLst>
          </p:nvPr>
        </p:nvGraphicFramePr>
        <p:xfrm>
          <a:off x="674701" y="1280274"/>
          <a:ext cx="10903460" cy="532668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002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1565">
                  <a:extLst>
                    <a:ext uri="{9D8B030D-6E8A-4147-A177-3AD203B41FA5}">
                      <a16:colId xmlns:a16="http://schemas.microsoft.com/office/drawing/2014/main" val="1782909984"/>
                    </a:ext>
                  </a:extLst>
                </a:gridCol>
                <a:gridCol w="1271565">
                  <a:extLst>
                    <a:ext uri="{9D8B030D-6E8A-4147-A177-3AD203B41FA5}">
                      <a16:colId xmlns:a16="http://schemas.microsoft.com/office/drawing/2014/main" val="3233543765"/>
                    </a:ext>
                  </a:extLst>
                </a:gridCol>
                <a:gridCol w="1271565">
                  <a:extLst>
                    <a:ext uri="{9D8B030D-6E8A-4147-A177-3AD203B41FA5}">
                      <a16:colId xmlns:a16="http://schemas.microsoft.com/office/drawing/2014/main" val="3171251260"/>
                    </a:ext>
                  </a:extLst>
                </a:gridCol>
              </a:tblGrid>
              <a:tr h="77479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프로젝트 수행 일정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 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6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20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~ 6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30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7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3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~ 7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14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</a:t>
                      </a:r>
                      <a:endParaRPr lang="en-US" altLang="ko-KR" sz="14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7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17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~ </a:t>
                      </a:r>
                    </a:p>
                    <a:p>
                      <a:pPr algn="ctr"/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7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21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</a:t>
                      </a:r>
                      <a:endParaRPr lang="en-US" altLang="ko-KR" sz="14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7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24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~ 7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28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</a:t>
                      </a:r>
                      <a:endParaRPr lang="en-US" altLang="ko-KR" sz="14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8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1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8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5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</a:t>
                      </a:r>
                      <a:endParaRPr lang="en-US" altLang="ko-KR" sz="14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8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7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~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8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월 </a:t>
                      </a:r>
                      <a:r>
                        <a:rPr lang="en-US" altLang="ko-KR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10</a:t>
                      </a:r>
                      <a:r>
                        <a:rPr lang="ko-KR" altLang="en-US" sz="1400" b="1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일</a:t>
                      </a: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54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주제 선정 및 일정 수립</a:t>
                      </a:r>
                      <a:r>
                        <a:rPr lang="en-US" altLang="ko-KR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, </a:t>
                      </a: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데이터 수집</a:t>
                      </a:r>
                      <a:endParaRPr lang="en-US" sz="14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460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데이터 </a:t>
                      </a:r>
                      <a:r>
                        <a:rPr lang="ko-KR" altLang="en-US" sz="1400" b="1" dirty="0" err="1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전처리</a:t>
                      </a:r>
                      <a:endParaRPr lang="en-US" sz="14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54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altLang="ko-KR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EDA</a:t>
                      </a: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 분석 및 </a:t>
                      </a:r>
                      <a:endParaRPr lang="en-US" altLang="ko-KR" sz="14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그래프 시각화</a:t>
                      </a:r>
                      <a:endParaRPr lang="en-US" sz="14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460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모델링 및 추가 분석</a:t>
                      </a:r>
                      <a:endParaRPr lang="en-US" sz="14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54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코드 함수화 및 시스템 구축</a:t>
                      </a:r>
                      <a:endParaRPr lang="en-US" sz="14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21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400" b="1" dirty="0">
                          <a:latin typeface="AppleSDGothicNeoUL00" panose="02000503000000000000" pitchFamily="2" charset="-127"/>
                          <a:ea typeface="AppleSDGothicNeoUL00" panose="02000503000000000000" pitchFamily="2" charset="-127"/>
                        </a:rPr>
                        <a:t>포트폴리오 제작</a:t>
                      </a:r>
                      <a:endParaRPr lang="en-US" sz="1400" b="1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2520"/>
                        </a:lnSpc>
                        <a:defRPr/>
                      </a:pPr>
                      <a:endParaRPr lang="en-US" sz="900" dirty="0">
                        <a:latin typeface="AppleSDGothicNeoUL00" panose="02000503000000000000" pitchFamily="2" charset="-127"/>
                        <a:ea typeface="AppleSDGothicNeoUL00" panose="02000503000000000000" pitchFamily="2" charset="-127"/>
                      </a:endParaRPr>
                    </a:p>
                  </a:txBody>
                  <a:tcPr marL="192563" marR="192563" marT="192563" marB="192563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790748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9E6A24E-2812-7CFC-D8B6-DC033C203856}"/>
              </a:ext>
            </a:extLst>
          </p:cNvPr>
          <p:cNvCxnSpPr>
            <a:cxnSpLocks/>
          </p:cNvCxnSpPr>
          <p:nvPr/>
        </p:nvCxnSpPr>
        <p:spPr>
          <a:xfrm>
            <a:off x="2740807" y="2486029"/>
            <a:ext cx="1774043" cy="0"/>
          </a:xfrm>
          <a:prstGeom prst="line">
            <a:avLst/>
          </a:prstGeom>
          <a:ln w="127000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D0311DF-6659-4770-833C-4203FF801333}"/>
              </a:ext>
            </a:extLst>
          </p:cNvPr>
          <p:cNvCxnSpPr>
            <a:cxnSpLocks/>
          </p:cNvCxnSpPr>
          <p:nvPr/>
        </p:nvCxnSpPr>
        <p:spPr>
          <a:xfrm>
            <a:off x="4688622" y="3257554"/>
            <a:ext cx="1702653" cy="0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0E2309-F41A-6977-9B8B-2626EF14D616}"/>
              </a:ext>
            </a:extLst>
          </p:cNvPr>
          <p:cNvCxnSpPr>
            <a:cxnSpLocks/>
          </p:cNvCxnSpPr>
          <p:nvPr/>
        </p:nvCxnSpPr>
        <p:spPr>
          <a:xfrm>
            <a:off x="6477000" y="4010029"/>
            <a:ext cx="1184555" cy="0"/>
          </a:xfrm>
          <a:prstGeom prst="line">
            <a:avLst/>
          </a:prstGeom>
          <a:ln w="1270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CBB854-1698-38B3-5C09-614F1BFADAB4}"/>
              </a:ext>
            </a:extLst>
          </p:cNvPr>
          <p:cNvCxnSpPr>
            <a:cxnSpLocks/>
          </p:cNvCxnSpPr>
          <p:nvPr/>
        </p:nvCxnSpPr>
        <p:spPr>
          <a:xfrm>
            <a:off x="7728230" y="4721233"/>
            <a:ext cx="2076782" cy="0"/>
          </a:xfrm>
          <a:prstGeom prst="line">
            <a:avLst/>
          </a:prstGeom>
          <a:ln w="1270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0A6DEB-52D7-01EA-79DB-72ABC91301C6}"/>
              </a:ext>
            </a:extLst>
          </p:cNvPr>
          <p:cNvCxnSpPr>
            <a:cxnSpLocks/>
          </p:cNvCxnSpPr>
          <p:nvPr/>
        </p:nvCxnSpPr>
        <p:spPr>
          <a:xfrm>
            <a:off x="9008761" y="5527679"/>
            <a:ext cx="2217427" cy="0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8D48DE9-A256-6B54-9743-1CD2B21428CD}"/>
              </a:ext>
            </a:extLst>
          </p:cNvPr>
          <p:cNvCxnSpPr>
            <a:cxnSpLocks/>
          </p:cNvCxnSpPr>
          <p:nvPr/>
        </p:nvCxnSpPr>
        <p:spPr>
          <a:xfrm>
            <a:off x="10364570" y="6337304"/>
            <a:ext cx="1223116" cy="0"/>
          </a:xfrm>
          <a:prstGeom prst="lin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31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데이터 소개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7D22C8-2135-28C4-4362-8531D91D8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47" y="1991380"/>
            <a:ext cx="11015854" cy="1994249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9FE2D812-C8C1-7806-85E1-8421C332CE27}"/>
              </a:ext>
            </a:extLst>
          </p:cNvPr>
          <p:cNvSpPr/>
          <p:nvPr/>
        </p:nvSpPr>
        <p:spPr>
          <a:xfrm>
            <a:off x="1959064" y="4255290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9169946-B351-0104-2771-A6F0CC64665A}"/>
              </a:ext>
            </a:extLst>
          </p:cNvPr>
          <p:cNvSpPr/>
          <p:nvPr/>
        </p:nvSpPr>
        <p:spPr>
          <a:xfrm>
            <a:off x="5590023" y="4255290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8977388-34BD-2E5A-A2AB-3DD8EC49EA6B}"/>
              </a:ext>
            </a:extLst>
          </p:cNvPr>
          <p:cNvSpPr/>
          <p:nvPr/>
        </p:nvSpPr>
        <p:spPr>
          <a:xfrm>
            <a:off x="9220982" y="4255290"/>
            <a:ext cx="1011954" cy="10119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BC724-6CF9-8A74-DB2D-2CAF7E0A9159}"/>
              </a:ext>
            </a:extLst>
          </p:cNvPr>
          <p:cNvSpPr txBox="1"/>
          <p:nvPr/>
        </p:nvSpPr>
        <p:spPr>
          <a:xfrm>
            <a:off x="9123016" y="3985629"/>
            <a:ext cx="318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출처 </a:t>
            </a:r>
            <a:r>
              <a:rPr lang="en-US" altLang="ko-KR" sz="9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: </a:t>
            </a:r>
            <a:r>
              <a:rPr lang="ko-KR" altLang="en-US" sz="90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통신 빅데이터 플랫폼 경기대학교 빅데이터 센터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E46878-AA30-5C61-C2E1-091D68D4C2BC}"/>
              </a:ext>
            </a:extLst>
          </p:cNvPr>
          <p:cNvSpPr/>
          <p:nvPr/>
        </p:nvSpPr>
        <p:spPr>
          <a:xfrm>
            <a:off x="1064076" y="4782775"/>
            <a:ext cx="2801929" cy="1760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BB687D-F94F-410E-2DD7-EF42F80E230D}"/>
              </a:ext>
            </a:extLst>
          </p:cNvPr>
          <p:cNvSpPr/>
          <p:nvPr/>
        </p:nvSpPr>
        <p:spPr>
          <a:xfrm>
            <a:off x="4616901" y="4782775"/>
            <a:ext cx="2801929" cy="1760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9538F7-762E-1304-CAB0-803AC49168F2}"/>
              </a:ext>
            </a:extLst>
          </p:cNvPr>
          <p:cNvSpPr/>
          <p:nvPr/>
        </p:nvSpPr>
        <p:spPr>
          <a:xfrm>
            <a:off x="8325994" y="4782775"/>
            <a:ext cx="2801929" cy="1760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91197-092A-2E0E-03F7-7C52058ABC3B}"/>
              </a:ext>
            </a:extLst>
          </p:cNvPr>
          <p:cNvSpPr txBox="1"/>
          <p:nvPr/>
        </p:nvSpPr>
        <p:spPr>
          <a:xfrm>
            <a:off x="1555402" y="5286294"/>
            <a:ext cx="1819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총 </a:t>
            </a:r>
            <a:r>
              <a:rPr lang="en-US" altLang="ko-KR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16</a:t>
            </a: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개 광역시</a:t>
            </a:r>
            <a:r>
              <a:rPr lang="en-US" altLang="ko-KR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도</a:t>
            </a:r>
            <a:endParaRPr lang="en-US" altLang="ko-KR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endParaRPr lang="en-US" altLang="ko-KR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총 </a:t>
            </a:r>
            <a:r>
              <a:rPr lang="en-US" altLang="ko-KR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181</a:t>
            </a: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개 시</a:t>
            </a:r>
            <a:r>
              <a:rPr lang="en-US" altLang="ko-KR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군</a:t>
            </a:r>
            <a:r>
              <a:rPr lang="en-US" altLang="ko-KR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866589-CCC6-5C5C-40AA-393141FB05A3}"/>
              </a:ext>
            </a:extLst>
          </p:cNvPr>
          <p:cNvSpPr txBox="1"/>
          <p:nvPr/>
        </p:nvSpPr>
        <p:spPr>
          <a:xfrm>
            <a:off x="4844776" y="5388034"/>
            <a:ext cx="250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 err="1"/>
              <a:t>습도값</a:t>
            </a:r>
            <a:r>
              <a:rPr lang="en-US" altLang="ko-KR" dirty="0"/>
              <a:t>, </a:t>
            </a:r>
            <a:r>
              <a:rPr lang="ko-KR" altLang="en-US" dirty="0" err="1"/>
              <a:t>기온값</a:t>
            </a:r>
            <a:r>
              <a:rPr lang="en-US" altLang="ko-KR" dirty="0"/>
              <a:t>, </a:t>
            </a:r>
            <a:r>
              <a:rPr lang="ko-KR" altLang="en-US" dirty="0" err="1"/>
              <a:t>풍속값</a:t>
            </a:r>
            <a:r>
              <a:rPr lang="ko-KR" altLang="en-US" dirty="0"/>
              <a:t> 등 총 </a:t>
            </a:r>
            <a:r>
              <a:rPr lang="en-US" altLang="ko-KR" dirty="0"/>
              <a:t>8</a:t>
            </a:r>
            <a:r>
              <a:rPr lang="ko-KR" altLang="en-US" dirty="0"/>
              <a:t>개의 컬럼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F79CCA-70B2-36A0-9922-266A35644821}"/>
              </a:ext>
            </a:extLst>
          </p:cNvPr>
          <p:cNvSpPr txBox="1"/>
          <p:nvPr/>
        </p:nvSpPr>
        <p:spPr>
          <a:xfrm>
            <a:off x="8466200" y="5394102"/>
            <a:ext cx="252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한식</a:t>
            </a:r>
            <a:r>
              <a:rPr lang="en-US" altLang="ko-KR" dirty="0"/>
              <a:t>, </a:t>
            </a:r>
            <a:r>
              <a:rPr lang="ko-KR" altLang="en-US" dirty="0"/>
              <a:t>치킨</a:t>
            </a:r>
            <a:r>
              <a:rPr lang="en-US" altLang="ko-KR" dirty="0"/>
              <a:t>, </a:t>
            </a:r>
            <a:r>
              <a:rPr lang="ko-KR" altLang="en-US" dirty="0" err="1"/>
              <a:t>패스트</a:t>
            </a:r>
            <a:r>
              <a:rPr lang="ko-KR" altLang="en-US" dirty="0"/>
              <a:t> </a:t>
            </a:r>
            <a:r>
              <a:rPr lang="ko-KR" altLang="en-US" dirty="0" err="1"/>
              <a:t>푸드</a:t>
            </a:r>
            <a:r>
              <a:rPr lang="ko-KR" altLang="en-US" dirty="0"/>
              <a:t> 등 총 </a:t>
            </a:r>
            <a:r>
              <a:rPr lang="en-US" altLang="ko-KR" dirty="0"/>
              <a:t>14</a:t>
            </a:r>
            <a:r>
              <a:rPr lang="ko-KR" altLang="en-US" dirty="0"/>
              <a:t>개 업종으로 구성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9C0717-2076-0A6F-0E65-B6B28D81360A}"/>
              </a:ext>
            </a:extLst>
          </p:cNvPr>
          <p:cNvSpPr/>
          <p:nvPr/>
        </p:nvSpPr>
        <p:spPr>
          <a:xfrm>
            <a:off x="606179" y="1642574"/>
            <a:ext cx="217327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B73828-86B2-836B-9A02-E32E67B997DA}"/>
              </a:ext>
            </a:extLst>
          </p:cNvPr>
          <p:cNvSpPr txBox="1"/>
          <p:nvPr/>
        </p:nvSpPr>
        <p:spPr>
          <a:xfrm>
            <a:off x="620558" y="1680322"/>
            <a:ext cx="2173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en-US" altLang="ko-KR" sz="1400" b="1" dirty="0"/>
              <a:t># 2019</a:t>
            </a:r>
            <a:r>
              <a:rPr lang="ko-KR" altLang="en-US" sz="1400" b="1" dirty="0"/>
              <a:t>년 </a:t>
            </a:r>
            <a:r>
              <a:rPr lang="en-US" altLang="ko-KR" sz="1400" b="1" dirty="0"/>
              <a:t>7</a:t>
            </a:r>
            <a:r>
              <a:rPr lang="ko-KR" altLang="en-US" sz="1400" b="1" dirty="0"/>
              <a:t>월 </a:t>
            </a:r>
            <a:r>
              <a:rPr lang="en-US" altLang="ko-KR" sz="1400" b="1" dirty="0"/>
              <a:t>– 2020</a:t>
            </a:r>
            <a:r>
              <a:rPr lang="ko-KR" altLang="en-US" sz="1400" b="1" dirty="0"/>
              <a:t>년 </a:t>
            </a:r>
            <a:r>
              <a:rPr lang="en-US" altLang="ko-KR" sz="1400" b="1" dirty="0"/>
              <a:t>7</a:t>
            </a:r>
            <a:r>
              <a:rPr lang="ko-KR" altLang="en-US" sz="1400" b="1" dirty="0"/>
              <a:t>월 </a:t>
            </a:r>
            <a:endParaRPr lang="en-US" altLang="ko-KR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4E6CE-846E-7868-1FAF-9FDB69E74138}"/>
              </a:ext>
            </a:extLst>
          </p:cNvPr>
          <p:cNvSpPr/>
          <p:nvPr/>
        </p:nvSpPr>
        <p:spPr>
          <a:xfrm>
            <a:off x="2793831" y="1642574"/>
            <a:ext cx="205094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0AFDCA-E689-09FB-86F8-D9CAAFCE8540}"/>
              </a:ext>
            </a:extLst>
          </p:cNvPr>
          <p:cNvSpPr txBox="1"/>
          <p:nvPr/>
        </p:nvSpPr>
        <p:spPr>
          <a:xfrm>
            <a:off x="2793831" y="1670069"/>
            <a:ext cx="2050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pPr algn="ctr"/>
            <a:r>
              <a:rPr lang="en-US" altLang="ko-KR" sz="1400" b="1" dirty="0"/>
              <a:t># </a:t>
            </a:r>
            <a:r>
              <a:rPr lang="ko-KR" altLang="en-US" sz="1400" b="1" dirty="0"/>
              <a:t>날씨 및 배달건수 데이터  </a:t>
            </a:r>
            <a:endParaRPr lang="en-US" altLang="ko-KR" sz="1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A4E361-FFDE-FE8C-A8A1-99A9A14F8D12}"/>
              </a:ext>
            </a:extLst>
          </p:cNvPr>
          <p:cNvSpPr/>
          <p:nvPr/>
        </p:nvSpPr>
        <p:spPr>
          <a:xfrm>
            <a:off x="4881344" y="1642574"/>
            <a:ext cx="217327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12930-ED9C-699D-85EB-61350C94A698}"/>
              </a:ext>
            </a:extLst>
          </p:cNvPr>
          <p:cNvSpPr txBox="1"/>
          <p:nvPr/>
        </p:nvSpPr>
        <p:spPr>
          <a:xfrm>
            <a:off x="4881344" y="1664188"/>
            <a:ext cx="2173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pPr algn="ctr"/>
            <a:r>
              <a:rPr lang="en-US" altLang="ko-KR" sz="1400" b="1" dirty="0"/>
              <a:t># </a:t>
            </a:r>
            <a:r>
              <a:rPr lang="ko-KR" altLang="en-US" sz="1400" b="1" dirty="0"/>
              <a:t>총 </a:t>
            </a:r>
            <a:r>
              <a:rPr lang="en-US" altLang="ko-KR" sz="1400" b="1" dirty="0"/>
              <a:t>536,923</a:t>
            </a:r>
            <a:r>
              <a:rPr lang="ko-KR" altLang="en-US" sz="1400" b="1" dirty="0"/>
              <a:t>행</a:t>
            </a:r>
            <a:r>
              <a:rPr lang="en-US" altLang="ko-KR" sz="1400" b="1" dirty="0"/>
              <a:t>, 27</a:t>
            </a:r>
            <a:r>
              <a:rPr lang="ko-KR" altLang="en-US" sz="1400" b="1" dirty="0"/>
              <a:t>열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0171E-EF10-B654-8942-41D36B200442}"/>
              </a:ext>
            </a:extLst>
          </p:cNvPr>
          <p:cNvSpPr txBox="1"/>
          <p:nvPr/>
        </p:nvSpPr>
        <p:spPr>
          <a:xfrm>
            <a:off x="2150509" y="4576601"/>
            <a:ext cx="6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pPr algn="ctr"/>
            <a:r>
              <a:rPr lang="ko-KR" altLang="en-US" dirty="0"/>
              <a:t>지역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1943C1-C3F1-EA5E-CE66-7C4904A7A43F}"/>
              </a:ext>
            </a:extLst>
          </p:cNvPr>
          <p:cNvSpPr txBox="1"/>
          <p:nvPr/>
        </p:nvSpPr>
        <p:spPr>
          <a:xfrm>
            <a:off x="5762048" y="4576601"/>
            <a:ext cx="66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날씨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D3F354-3078-DF90-D553-CFD7E7DE167A}"/>
              </a:ext>
            </a:extLst>
          </p:cNvPr>
          <p:cNvSpPr txBox="1"/>
          <p:nvPr/>
        </p:nvSpPr>
        <p:spPr>
          <a:xfrm>
            <a:off x="9220982" y="4576601"/>
            <a:ext cx="101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pPr algn="ctr"/>
            <a:r>
              <a:rPr lang="ko-KR" altLang="en-US" dirty="0"/>
              <a:t>외식업종</a:t>
            </a:r>
          </a:p>
        </p:txBody>
      </p:sp>
    </p:spTree>
    <p:extLst>
      <p:ext uri="{BB962C8B-B14F-4D97-AF65-F5344CB8AC3E}">
        <p14:creationId xmlns:p14="http://schemas.microsoft.com/office/powerpoint/2010/main" val="74579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39C0717-2076-0A6F-0E65-B6B28D81360A}"/>
              </a:ext>
            </a:extLst>
          </p:cNvPr>
          <p:cNvSpPr/>
          <p:nvPr/>
        </p:nvSpPr>
        <p:spPr>
          <a:xfrm>
            <a:off x="606179" y="1642574"/>
            <a:ext cx="7385296" cy="47772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C03A920A-B366-3BD4-73CA-A470F46BD7C6}"/>
              </a:ext>
            </a:extLst>
          </p:cNvPr>
          <p:cNvSpPr txBox="1"/>
          <p:nvPr/>
        </p:nvSpPr>
        <p:spPr>
          <a:xfrm>
            <a:off x="838200" y="1843057"/>
            <a:ext cx="6994222" cy="4628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누락데이터 제거</a:t>
            </a:r>
            <a:endParaRPr lang="en-US" altLang="ko-KR" sz="18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이상치 행 제거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(</a:t>
            </a:r>
            <a:r>
              <a:rPr lang="ko-KR" altLang="en-US" sz="1800" b="0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습도값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800" b="0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풍속값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-1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의 행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‘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바람강도 </a:t>
            </a:r>
            <a:r>
              <a:rPr lang="ko-KR" altLang="en-US" sz="1800" b="0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유형명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’, ‘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동쪽서쪽 바람강도 </a:t>
            </a:r>
            <a:r>
              <a:rPr lang="ko-KR" altLang="en-US" sz="1800" b="0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유형명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’, ‘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치킨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_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배달건수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’ 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컬럼 삭제</a:t>
            </a:r>
            <a:endParaRPr lang="en-US" altLang="ko-KR" sz="18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날짜 및 시간별 배달 건수 가장 높은 업종 추출</a:t>
            </a:r>
            <a:endParaRPr lang="en-US" altLang="ko-KR" sz="18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파생변수 컬럼 생성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(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년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월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일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/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요일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계절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불쾌지수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정수 인코딩</a:t>
            </a:r>
            <a:endParaRPr lang="en-US" altLang="ko-KR" sz="18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경기도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서울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, 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인천 지역 추출</a:t>
            </a:r>
            <a:endParaRPr lang="en-US" altLang="ko-KR" sz="18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0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시군구별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행 개수 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50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개 이하 지역 제거</a:t>
            </a:r>
            <a:endParaRPr lang="en-US" altLang="ko-KR" sz="18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9.   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비연속적 주기 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‘</a:t>
            </a:r>
            <a:r>
              <a:rPr lang="ko-KR" altLang="en-US" sz="1800" b="0" dirty="0" err="1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시군구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’ 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지역 제거</a:t>
            </a:r>
            <a:endParaRPr lang="en-US" altLang="ko-KR" sz="18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10. 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경기도 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‘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구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’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를 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‘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시</a:t>
            </a:r>
            <a:r>
              <a:rPr lang="en-US" altLang="ko-KR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’</a:t>
            </a:r>
            <a:r>
              <a:rPr lang="ko-KR" altLang="en-US" sz="18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로 통합</a:t>
            </a:r>
            <a:endParaRPr lang="en-US" altLang="ko-KR" sz="18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8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pic>
        <p:nvPicPr>
          <p:cNvPr id="7" name="그림 6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8ADD1500-B72C-CF60-9253-B08F37B35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96" y="1642574"/>
            <a:ext cx="3354666" cy="47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1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검은색이(가) 표시된 사진&#10;&#10;자동 생성된 설명">
            <a:extLst>
              <a:ext uri="{FF2B5EF4-FFF2-40B4-BE49-F238E27FC236}">
                <a16:creationId xmlns:a16="http://schemas.microsoft.com/office/drawing/2014/main" id="{BA9EB8DD-FFE4-BDA8-16A2-2C1AB9367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3" y="193336"/>
            <a:ext cx="197145" cy="151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391D97-A26B-7D66-0422-613FDAA30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61" y="113802"/>
            <a:ext cx="316786" cy="3167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0AFA6-E199-23B6-DFB6-6B9BC1B09FCA}"/>
              </a:ext>
            </a:extLst>
          </p:cNvPr>
          <p:cNvSpPr/>
          <p:nvPr/>
        </p:nvSpPr>
        <p:spPr>
          <a:xfrm>
            <a:off x="606179" y="568172"/>
            <a:ext cx="68524" cy="399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AAAA5-5D83-CC31-AAC7-97C4BC9CAAAA}"/>
              </a:ext>
            </a:extLst>
          </p:cNvPr>
          <p:cNvSpPr txBox="1"/>
          <p:nvPr/>
        </p:nvSpPr>
        <p:spPr>
          <a:xfrm>
            <a:off x="760602" y="544809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FEF60F-B7F6-E240-3546-67C3D3903E93}"/>
              </a:ext>
            </a:extLst>
          </p:cNvPr>
          <p:cNvSpPr/>
          <p:nvPr/>
        </p:nvSpPr>
        <p:spPr>
          <a:xfrm>
            <a:off x="606179" y="1383103"/>
            <a:ext cx="10979642" cy="50592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E5604-4880-0DB1-265A-16B0467EFC3E}"/>
              </a:ext>
            </a:extLst>
          </p:cNvPr>
          <p:cNvSpPr txBox="1"/>
          <p:nvPr/>
        </p:nvSpPr>
        <p:spPr>
          <a:xfrm>
            <a:off x="1264514" y="1403096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b="1">
                <a:latin typeface="AppleSDGothicNeoSB00" panose="02000503000000000000" pitchFamily="2" charset="-127"/>
                <a:ea typeface="AppleSDGothicNeoSB00" panose="02000503000000000000" pitchFamily="2" charset="-127"/>
              </a:defRPr>
            </a:lvl1pPr>
          </a:lstStyle>
          <a:p>
            <a:r>
              <a:rPr lang="ko-KR" altLang="en-US" sz="16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치킨 배달 건수 컬럼 삭제 </a:t>
            </a:r>
            <a:r>
              <a:rPr lang="en-US" altLang="ko-KR" sz="12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(293374 rows × 22 columns)</a:t>
            </a:r>
            <a:r>
              <a:rPr lang="ko-KR" altLang="en-US" sz="1200" b="0" dirty="0"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 </a:t>
            </a:r>
            <a:endParaRPr lang="ko-KR" altLang="en-US" sz="1600" b="0" dirty="0">
              <a:latin typeface="AppleSDGothicNeoUL00" panose="02000503000000000000" pitchFamily="2" charset="-127"/>
              <a:ea typeface="AppleSDGothicNeoUL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C5D916-D893-C4E8-E58A-B2CACCF70DEB}"/>
              </a:ext>
            </a:extLst>
          </p:cNvPr>
          <p:cNvSpPr/>
          <p:nvPr/>
        </p:nvSpPr>
        <p:spPr>
          <a:xfrm>
            <a:off x="606179" y="1383104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D5319-48D2-FBAC-3FA6-E06E9AA5D6D5}"/>
              </a:ext>
            </a:extLst>
          </p:cNvPr>
          <p:cNvSpPr txBox="1"/>
          <p:nvPr/>
        </p:nvSpPr>
        <p:spPr>
          <a:xfrm>
            <a:off x="628337" y="1413187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5B17B1-FDA7-6562-A998-DCEA3ED82598}"/>
              </a:ext>
            </a:extLst>
          </p:cNvPr>
          <p:cNvSpPr/>
          <p:nvPr/>
        </p:nvSpPr>
        <p:spPr>
          <a:xfrm>
            <a:off x="606179" y="4053362"/>
            <a:ext cx="462772" cy="369332"/>
          </a:xfrm>
          <a:prstGeom prst="rect">
            <a:avLst/>
          </a:prstGeom>
          <a:solidFill>
            <a:srgbClr val="EC48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879B9-84D5-2F8B-A7E3-69D28FEEA4DA}"/>
              </a:ext>
            </a:extLst>
          </p:cNvPr>
          <p:cNvSpPr txBox="1"/>
          <p:nvPr/>
        </p:nvSpPr>
        <p:spPr>
          <a:xfrm>
            <a:off x="628337" y="4083445"/>
            <a:ext cx="42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ppleSDGothicNeoUL00" panose="02000503000000000000" pitchFamily="2" charset="-127"/>
                <a:ea typeface="AppleSDGothicNeoUL00" panose="02000503000000000000" pitchFamily="2" charset="-127"/>
              </a:rPr>
              <a:t>후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AFCCD7E-B59E-9435-C54C-2B88E1231B0C}"/>
              </a:ext>
            </a:extLst>
          </p:cNvPr>
          <p:cNvSpPr/>
          <p:nvPr/>
        </p:nvSpPr>
        <p:spPr>
          <a:xfrm>
            <a:off x="5954525" y="4047874"/>
            <a:ext cx="248574" cy="22567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91FEDF-989F-3849-5766-AF72481B5E8D}"/>
              </a:ext>
            </a:extLst>
          </p:cNvPr>
          <p:cNvSpPr txBox="1"/>
          <p:nvPr/>
        </p:nvSpPr>
        <p:spPr>
          <a:xfrm>
            <a:off x="1264514" y="4083445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 b="0">
                <a:latin typeface="AppleSDGothicNeoUL00" panose="02000503000000000000" pitchFamily="2" charset="-127"/>
                <a:ea typeface="AppleSDGothicNeoUL00" panose="02000503000000000000" pitchFamily="2" charset="-127"/>
              </a:defRPr>
            </a:lvl1pPr>
          </a:lstStyle>
          <a:p>
            <a:r>
              <a:rPr lang="ko-KR" altLang="en-US" dirty="0"/>
              <a:t>모든 업종의 배달건수 </a:t>
            </a:r>
            <a:r>
              <a:rPr lang="en-US" altLang="ko-KR" dirty="0"/>
              <a:t>‘0’</a:t>
            </a:r>
            <a:r>
              <a:rPr lang="ko-KR" altLang="en-US" dirty="0"/>
              <a:t>인 행 제거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5093F33-B205-A393-C1F3-4E480AB3E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59" y="1929875"/>
            <a:ext cx="10313081" cy="20232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FCE8C81-4DE1-09B9-F932-FABDA72E6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951" y="4487329"/>
            <a:ext cx="10183589" cy="17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3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3081</TotalTime>
  <Words>2632</Words>
  <Application>Microsoft Office PowerPoint</Application>
  <PresentationFormat>와이드스크린</PresentationFormat>
  <Paragraphs>601</Paragraphs>
  <Slides>56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Noto Sans KR Bold</vt:lpstr>
      <vt:lpstr>맑은 고딕</vt:lpstr>
      <vt:lpstr>AppleSDGothicNeoUL00</vt:lpstr>
      <vt:lpstr>AppleSDGothicNeoSB00</vt:lpstr>
      <vt:lpstr>Noto Sans KR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범학</dc:creator>
  <cp:lastModifiedBy>동연 곽</cp:lastModifiedBy>
  <cp:revision>68</cp:revision>
  <dcterms:created xsi:type="dcterms:W3CDTF">2021-03-23T00:42:25Z</dcterms:created>
  <dcterms:modified xsi:type="dcterms:W3CDTF">2023-08-11T02:50:37Z</dcterms:modified>
</cp:coreProperties>
</file>